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76" r:id="rId3"/>
    <p:sldId id="277" r:id="rId4"/>
    <p:sldId id="257" r:id="rId5"/>
    <p:sldId id="259" r:id="rId6"/>
    <p:sldId id="260" r:id="rId7"/>
    <p:sldId id="264" r:id="rId8"/>
    <p:sldId id="265" r:id="rId9"/>
    <p:sldId id="275" r:id="rId10"/>
    <p:sldId id="262" r:id="rId11"/>
    <p:sldId id="280" r:id="rId12"/>
    <p:sldId id="281" r:id="rId13"/>
    <p:sldId id="282" r:id="rId14"/>
    <p:sldId id="283" r:id="rId15"/>
    <p:sldId id="284" r:id="rId16"/>
    <p:sldId id="285" r:id="rId17"/>
    <p:sldId id="286" r:id="rId18"/>
    <p:sldId id="287" r:id="rId19"/>
    <p:sldId id="288" r:id="rId20"/>
    <p:sldId id="278" r:id="rId21"/>
    <p:sldId id="27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5D0"/>
    <a:srgbClr val="4E2B79"/>
    <a:srgbClr val="04A1AF"/>
    <a:srgbClr val="E7E3ED"/>
    <a:srgbClr val="F05573"/>
    <a:srgbClr val="F89731"/>
    <a:srgbClr val="FF3399"/>
    <a:srgbClr val="1E1138"/>
    <a:srgbClr val="EFF5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493F9E-037A-42D3-ABDC-A302B1E0A425}" v="2" dt="2025-03-27T16:28:50.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5" autoAdjust="0"/>
    <p:restoredTop sz="94651"/>
  </p:normalViewPr>
  <p:slideViewPr>
    <p:cSldViewPr snapToGrid="0">
      <p:cViewPr varScale="1">
        <p:scale>
          <a:sx n="56" d="100"/>
          <a:sy n="56" d="100"/>
        </p:scale>
        <p:origin x="130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57" d="100"/>
          <a:sy n="157" d="100"/>
        </p:scale>
        <p:origin x="557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Ableman" userId="98b1c40d-4393-479c-84e0-7c3393f551cf" providerId="ADAL" clId="{BA493F9E-037A-42D3-ABDC-A302B1E0A425}"/>
    <pc:docChg chg="custSel modSld">
      <pc:chgData name="Sarah Ableman" userId="98b1c40d-4393-479c-84e0-7c3393f551cf" providerId="ADAL" clId="{BA493F9E-037A-42D3-ABDC-A302B1E0A425}" dt="2025-03-27T16:29:32.216" v="167" actId="20577"/>
      <pc:docMkLst>
        <pc:docMk/>
      </pc:docMkLst>
      <pc:sldChg chg="modSp mod">
        <pc:chgData name="Sarah Ableman" userId="98b1c40d-4393-479c-84e0-7c3393f551cf" providerId="ADAL" clId="{BA493F9E-037A-42D3-ABDC-A302B1E0A425}" dt="2025-03-25T09:25:59.902" v="148" actId="20577"/>
        <pc:sldMkLst>
          <pc:docMk/>
          <pc:sldMk cId="1609933130" sldId="256"/>
        </pc:sldMkLst>
        <pc:spChg chg="mod">
          <ac:chgData name="Sarah Ableman" userId="98b1c40d-4393-479c-84e0-7c3393f551cf" providerId="ADAL" clId="{BA493F9E-037A-42D3-ABDC-A302B1E0A425}" dt="2025-03-25T09:25:59.902" v="148" actId="20577"/>
          <ac:spMkLst>
            <pc:docMk/>
            <pc:sldMk cId="1609933130" sldId="256"/>
            <ac:spMk id="3" creationId="{FBAD3DD5-C4C9-DCAC-3C5D-78BFB1B2365D}"/>
          </ac:spMkLst>
        </pc:spChg>
      </pc:sldChg>
      <pc:sldChg chg="delSp modSp mod">
        <pc:chgData name="Sarah Ableman" userId="98b1c40d-4393-479c-84e0-7c3393f551cf" providerId="ADAL" clId="{BA493F9E-037A-42D3-ABDC-A302B1E0A425}" dt="2025-03-27T16:29:32.216" v="167" actId="20577"/>
        <pc:sldMkLst>
          <pc:docMk/>
          <pc:sldMk cId="1868018213" sldId="259"/>
        </pc:sldMkLst>
        <pc:spChg chg="mod">
          <ac:chgData name="Sarah Ableman" userId="98b1c40d-4393-479c-84e0-7c3393f551cf" providerId="ADAL" clId="{BA493F9E-037A-42D3-ABDC-A302B1E0A425}" dt="2025-03-27T16:29:32.216" v="167" actId="20577"/>
          <ac:spMkLst>
            <pc:docMk/>
            <pc:sldMk cId="1868018213" sldId="259"/>
            <ac:spMk id="2" creationId="{7ECB65E5-D403-4605-FA1F-2BE623FD808D}"/>
          </ac:spMkLst>
        </pc:spChg>
      </pc:sldChg>
      <pc:sldChg chg="modSp mod">
        <pc:chgData name="Sarah Ableman" userId="98b1c40d-4393-479c-84e0-7c3393f551cf" providerId="ADAL" clId="{BA493F9E-037A-42D3-ABDC-A302B1E0A425}" dt="2025-03-25T09:27:51.323" v="156" actId="20577"/>
        <pc:sldMkLst>
          <pc:docMk/>
          <pc:sldMk cId="3203441138" sldId="264"/>
        </pc:sldMkLst>
        <pc:spChg chg="mod">
          <ac:chgData name="Sarah Ableman" userId="98b1c40d-4393-479c-84e0-7c3393f551cf" providerId="ADAL" clId="{BA493F9E-037A-42D3-ABDC-A302B1E0A425}" dt="2025-03-25T09:27:51.323" v="156" actId="20577"/>
          <ac:spMkLst>
            <pc:docMk/>
            <pc:sldMk cId="3203441138" sldId="264"/>
            <ac:spMk id="8" creationId="{C031E1A1-522F-633F-77F7-6535E9008B87}"/>
          </ac:spMkLst>
        </pc:spChg>
      </pc:sldChg>
      <pc:sldChg chg="modSp mod">
        <pc:chgData name="Sarah Ableman" userId="98b1c40d-4393-479c-84e0-7c3393f551cf" providerId="ADAL" clId="{BA493F9E-037A-42D3-ABDC-A302B1E0A425}" dt="2025-03-25T09:27:55.609" v="158" actId="20577"/>
        <pc:sldMkLst>
          <pc:docMk/>
          <pc:sldMk cId="102627800" sldId="265"/>
        </pc:sldMkLst>
        <pc:spChg chg="mod">
          <ac:chgData name="Sarah Ableman" userId="98b1c40d-4393-479c-84e0-7c3393f551cf" providerId="ADAL" clId="{BA493F9E-037A-42D3-ABDC-A302B1E0A425}" dt="2025-03-25T09:27:55.609" v="158" actId="20577"/>
          <ac:spMkLst>
            <pc:docMk/>
            <pc:sldMk cId="102627800" sldId="265"/>
            <ac:spMk id="57" creationId="{E49D5ABC-789E-8633-0593-586CFC290EB9}"/>
          </ac:spMkLst>
        </pc:spChg>
      </pc:sldChg>
      <pc:sldChg chg="modSp mod">
        <pc:chgData name="Sarah Ableman" userId="98b1c40d-4393-479c-84e0-7c3393f551cf" providerId="ADAL" clId="{BA493F9E-037A-42D3-ABDC-A302B1E0A425}" dt="2025-03-25T09:28:08.925" v="160" actId="20577"/>
        <pc:sldMkLst>
          <pc:docMk/>
          <pc:sldMk cId="1327697436" sldId="275"/>
        </pc:sldMkLst>
        <pc:spChg chg="mod">
          <ac:chgData name="Sarah Ableman" userId="98b1c40d-4393-479c-84e0-7c3393f551cf" providerId="ADAL" clId="{BA493F9E-037A-42D3-ABDC-A302B1E0A425}" dt="2025-03-25T09:28:08.925" v="160" actId="20577"/>
          <ac:spMkLst>
            <pc:docMk/>
            <pc:sldMk cId="1327697436" sldId="275"/>
            <ac:spMk id="2" creationId="{34A5E33C-342C-3A67-CF44-34AA46E24E85}"/>
          </ac:spMkLst>
        </pc:spChg>
      </pc:sldChg>
      <pc:sldChg chg="modSp mod">
        <pc:chgData name="Sarah Ableman" userId="98b1c40d-4393-479c-84e0-7c3393f551cf" providerId="ADAL" clId="{BA493F9E-037A-42D3-ABDC-A302B1E0A425}" dt="2025-03-25T09:29:43.788" v="161" actId="33524"/>
        <pc:sldMkLst>
          <pc:docMk/>
          <pc:sldMk cId="1063672349" sldId="276"/>
        </pc:sldMkLst>
        <pc:spChg chg="mod">
          <ac:chgData name="Sarah Ableman" userId="98b1c40d-4393-479c-84e0-7c3393f551cf" providerId="ADAL" clId="{BA493F9E-037A-42D3-ABDC-A302B1E0A425}" dt="2025-03-24T14:06:35.317" v="0" actId="33524"/>
          <ac:spMkLst>
            <pc:docMk/>
            <pc:sldMk cId="1063672349" sldId="276"/>
            <ac:spMk id="3" creationId="{E677DBDF-C01E-63E6-FAAB-CB93BB981E10}"/>
          </ac:spMkLst>
        </pc:spChg>
        <pc:graphicFrameChg chg="modGraphic">
          <ac:chgData name="Sarah Ableman" userId="98b1c40d-4393-479c-84e0-7c3393f551cf" providerId="ADAL" clId="{BA493F9E-037A-42D3-ABDC-A302B1E0A425}" dt="2025-03-25T09:29:43.788" v="161" actId="33524"/>
          <ac:graphicFrameMkLst>
            <pc:docMk/>
            <pc:sldMk cId="1063672349" sldId="276"/>
            <ac:graphicFrameMk id="7" creationId="{A13D8B83-BEAA-81EF-95B1-3B3D733DF6B7}"/>
          </ac:graphicFrameMkLst>
        </pc:graphicFrameChg>
      </pc:sldChg>
      <pc:sldChg chg="modSp">
        <pc:chgData name="Sarah Ableman" userId="98b1c40d-4393-479c-84e0-7c3393f551cf" providerId="ADAL" clId="{BA493F9E-037A-42D3-ABDC-A302B1E0A425}" dt="2025-03-27T16:28:23.921" v="162"/>
        <pc:sldMkLst>
          <pc:docMk/>
          <pc:sldMk cId="3341347074" sldId="277"/>
        </pc:sldMkLst>
        <pc:graphicFrameChg chg="mod">
          <ac:chgData name="Sarah Ableman" userId="98b1c40d-4393-479c-84e0-7c3393f551cf" providerId="ADAL" clId="{BA493F9E-037A-42D3-ABDC-A302B1E0A425}" dt="2025-03-27T16:28:23.921" v="162"/>
          <ac:graphicFrameMkLst>
            <pc:docMk/>
            <pc:sldMk cId="3341347074" sldId="277"/>
            <ac:graphicFrameMk id="7" creationId="{A13D8B83-BEAA-81EF-95B1-3B3D733DF6B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panose="020B0503030403020204" pitchFamily="34" charset="77"/>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panose="020B0503030403020204" pitchFamily="34" charset="77"/>
              </a:defRPr>
            </a:lvl1pPr>
          </a:lstStyle>
          <a:p>
            <a:fld id="{A246C03F-A077-4260-A304-2A2D163D2368}" type="datetimeFigureOut">
              <a:rPr lang="en-GB" smtClean="0"/>
              <a:pPr/>
              <a:t>27/03/2025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panose="020B0503030403020204" pitchFamily="34" charset="77"/>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panose="020B0503030403020204" pitchFamily="34" charset="77"/>
              </a:defRPr>
            </a:lvl1pPr>
          </a:lstStyle>
          <a:p>
            <a:fld id="{62431457-3557-4454-8364-DDB1BA0CA7CF}" type="slidenum">
              <a:rPr lang="en-GB" smtClean="0"/>
              <a:pPr/>
              <a:t>‹#›</a:t>
            </a:fld>
            <a:endParaRPr lang="en-GB" dirty="0"/>
          </a:p>
        </p:txBody>
      </p:sp>
    </p:spTree>
    <p:extLst>
      <p:ext uri="{BB962C8B-B14F-4D97-AF65-F5344CB8AC3E}">
        <p14:creationId xmlns:p14="http://schemas.microsoft.com/office/powerpoint/2010/main" val="290799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Sans Pro" panose="020B0503030403020204" pitchFamily="34" charset="77"/>
        <a:ea typeface="+mn-ea"/>
        <a:cs typeface="+mn-cs"/>
      </a:defRPr>
    </a:lvl1pPr>
    <a:lvl2pPr marL="457200" algn="l" defTabSz="914400" rtl="0" eaLnBrk="1" latinLnBrk="0" hangingPunct="1">
      <a:defRPr sz="1200" b="0" i="0" kern="1200">
        <a:solidFill>
          <a:schemeClr val="tx1"/>
        </a:solidFill>
        <a:latin typeface="Source Sans Pro" panose="020B0503030403020204" pitchFamily="34" charset="77"/>
        <a:ea typeface="+mn-ea"/>
        <a:cs typeface="+mn-cs"/>
      </a:defRPr>
    </a:lvl2pPr>
    <a:lvl3pPr marL="914400" algn="l" defTabSz="914400" rtl="0" eaLnBrk="1" latinLnBrk="0" hangingPunct="1">
      <a:defRPr sz="1200" b="0" i="0" kern="1200">
        <a:solidFill>
          <a:schemeClr val="tx1"/>
        </a:solidFill>
        <a:latin typeface="Source Sans Pro" panose="020B0503030403020204" pitchFamily="34" charset="77"/>
        <a:ea typeface="+mn-ea"/>
        <a:cs typeface="+mn-cs"/>
      </a:defRPr>
    </a:lvl3pPr>
    <a:lvl4pPr marL="1371600" algn="l" defTabSz="914400" rtl="0" eaLnBrk="1" latinLnBrk="0" hangingPunct="1">
      <a:defRPr sz="1200" b="0" i="0" kern="1200">
        <a:solidFill>
          <a:schemeClr val="tx1"/>
        </a:solidFill>
        <a:latin typeface="Source Sans Pro" panose="020B0503030403020204" pitchFamily="34" charset="77"/>
        <a:ea typeface="+mn-ea"/>
        <a:cs typeface="+mn-cs"/>
      </a:defRPr>
    </a:lvl4pPr>
    <a:lvl5pPr marL="1828800" algn="l" defTabSz="914400" rtl="0" eaLnBrk="1" latinLnBrk="0" hangingPunct="1">
      <a:defRPr sz="1200" b="0" i="0" kern="1200">
        <a:solidFill>
          <a:schemeClr val="tx1"/>
        </a:solidFill>
        <a:latin typeface="Source Sans Pro" panose="020B0503030403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431457-3557-4454-8364-DDB1BA0CA7CF}" type="slidenum">
              <a:rPr lang="en-GB" smtClean="0"/>
              <a:t>2</a:t>
            </a:fld>
            <a:endParaRPr lang="en-GB"/>
          </a:p>
        </p:txBody>
      </p:sp>
    </p:spTree>
    <p:extLst>
      <p:ext uri="{BB962C8B-B14F-4D97-AF65-F5344CB8AC3E}">
        <p14:creationId xmlns:p14="http://schemas.microsoft.com/office/powerpoint/2010/main" val="140049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31457-3557-4454-8364-DDB1BA0CA7CF}" type="slidenum">
              <a:rPr lang="en-GB" smtClean="0"/>
              <a:pPr/>
              <a:t>3</a:t>
            </a:fld>
            <a:endParaRPr lang="en-GB" dirty="0"/>
          </a:p>
        </p:txBody>
      </p:sp>
    </p:spTree>
    <p:extLst>
      <p:ext uri="{BB962C8B-B14F-4D97-AF65-F5344CB8AC3E}">
        <p14:creationId xmlns:p14="http://schemas.microsoft.com/office/powerpoint/2010/main" val="341854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31457-3557-4454-8364-DDB1BA0CA7CF}" type="slidenum">
              <a:rPr lang="en-GB" smtClean="0"/>
              <a:pPr/>
              <a:t>4</a:t>
            </a:fld>
            <a:endParaRPr lang="en-GB" dirty="0"/>
          </a:p>
        </p:txBody>
      </p:sp>
    </p:spTree>
    <p:extLst>
      <p:ext uri="{BB962C8B-B14F-4D97-AF65-F5344CB8AC3E}">
        <p14:creationId xmlns:p14="http://schemas.microsoft.com/office/powerpoint/2010/main" val="3504337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31457-3557-4454-8364-DDB1BA0CA7CF}" type="slidenum">
              <a:rPr lang="en-GB" smtClean="0"/>
              <a:pPr/>
              <a:t>5</a:t>
            </a:fld>
            <a:endParaRPr lang="en-GB" dirty="0"/>
          </a:p>
        </p:txBody>
      </p:sp>
    </p:spTree>
    <p:extLst>
      <p:ext uri="{BB962C8B-B14F-4D97-AF65-F5344CB8AC3E}">
        <p14:creationId xmlns:p14="http://schemas.microsoft.com/office/powerpoint/2010/main" val="3234735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431457-3557-4454-8364-DDB1BA0CA7CF}" type="slidenum">
              <a:rPr lang="en-GB" smtClean="0"/>
              <a:t>7</a:t>
            </a:fld>
            <a:endParaRPr lang="en-GB"/>
          </a:p>
        </p:txBody>
      </p:sp>
    </p:spTree>
    <p:extLst>
      <p:ext uri="{BB962C8B-B14F-4D97-AF65-F5344CB8AC3E}">
        <p14:creationId xmlns:p14="http://schemas.microsoft.com/office/powerpoint/2010/main" val="216679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431457-3557-4454-8364-DDB1BA0CA7CF}" type="slidenum">
              <a:rPr lang="en-GB" smtClean="0"/>
              <a:pPr/>
              <a:t>8</a:t>
            </a:fld>
            <a:endParaRPr lang="en-GB" dirty="0"/>
          </a:p>
        </p:txBody>
      </p:sp>
    </p:spTree>
    <p:extLst>
      <p:ext uri="{BB962C8B-B14F-4D97-AF65-F5344CB8AC3E}">
        <p14:creationId xmlns:p14="http://schemas.microsoft.com/office/powerpoint/2010/main" val="384268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431457-3557-4454-8364-DDB1BA0CA7CF}" type="slidenum">
              <a:rPr lang="en-GB" smtClean="0"/>
              <a:pPr/>
              <a:t>9</a:t>
            </a:fld>
            <a:endParaRPr lang="en-GB" dirty="0"/>
          </a:p>
        </p:txBody>
      </p:sp>
    </p:spTree>
    <p:extLst>
      <p:ext uri="{BB962C8B-B14F-4D97-AF65-F5344CB8AC3E}">
        <p14:creationId xmlns:p14="http://schemas.microsoft.com/office/powerpoint/2010/main" val="2830403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C62C3C0-B8EC-4870-A435-D154AD652DA7}" type="datetimeFigureOut">
              <a:rPr lang="en-GB" smtClean="0"/>
              <a:t>27/03/2025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172162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62C3C0-B8EC-4870-A435-D154AD652DA7}" type="datetimeFigureOut">
              <a:rPr lang="en-GB" smtClean="0"/>
              <a:t>27/03/2025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26394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62C3C0-B8EC-4870-A435-D154AD652DA7}" type="datetimeFigureOut">
              <a:rPr lang="en-GB" smtClean="0"/>
              <a:t>27/03/2025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231814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C62C3C0-B8EC-4870-A435-D154AD652DA7}" type="datetimeFigureOut">
              <a:rPr lang="en-GB" smtClean="0"/>
              <a:t>27/03/2025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340654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62C3C0-B8EC-4870-A435-D154AD652DA7}" type="datetimeFigureOut">
              <a:rPr lang="en-GB" smtClean="0"/>
              <a:t>27/03/2025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121372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C62C3C0-B8EC-4870-A435-D154AD652DA7}" type="datetimeFigureOut">
              <a:rPr lang="en-GB" smtClean="0"/>
              <a:t>27/03/2025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36630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C62C3C0-B8EC-4870-A435-D154AD652DA7}" type="datetimeFigureOut">
              <a:rPr lang="en-GB" smtClean="0"/>
              <a:t>27/03/2025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196208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C62C3C0-B8EC-4870-A435-D154AD652DA7}" type="datetimeFigureOut">
              <a:rPr lang="en-GB" smtClean="0"/>
              <a:t>27/03/2025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357569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2C3C0-B8EC-4870-A435-D154AD652DA7}" type="datetimeFigureOut">
              <a:rPr lang="en-GB" smtClean="0"/>
              <a:t>27/03/2025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1421405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C62C3C0-B8EC-4870-A435-D154AD652DA7}" type="datetimeFigureOut">
              <a:rPr lang="en-GB" smtClean="0"/>
              <a:t>27/03/2025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203165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C62C3C0-B8EC-4870-A435-D154AD652DA7}" type="datetimeFigureOut">
              <a:rPr lang="en-GB" smtClean="0"/>
              <a:t>27/03/2025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9125AF-BC80-47BA-B474-4E886AC9977B}" type="slidenum">
              <a:rPr lang="en-GB" smtClean="0"/>
              <a:t>‹#›</a:t>
            </a:fld>
            <a:endParaRPr lang="en-GB"/>
          </a:p>
        </p:txBody>
      </p:sp>
    </p:spTree>
    <p:extLst>
      <p:ext uri="{BB962C8B-B14F-4D97-AF65-F5344CB8AC3E}">
        <p14:creationId xmlns:p14="http://schemas.microsoft.com/office/powerpoint/2010/main" val="228647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77"/>
              </a:defRPr>
            </a:lvl1pPr>
          </a:lstStyle>
          <a:p>
            <a:fld id="{C764DE79-268F-4C1A-8933-263129D2AF90}" type="datetimeFigureOut">
              <a:rPr lang="en-US" smtClean="0"/>
              <a:pPr/>
              <a:t>3/27/2025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77"/>
              </a:defRPr>
            </a:lvl1pPr>
          </a:lstStyle>
          <a:p>
            <a:fld id="{379125AF-BC80-47BA-B474-4E886AC9977B}" type="slidenum">
              <a:rPr lang="en-GB" smtClean="0"/>
              <a:pPr/>
              <a:t>‹#›</a:t>
            </a:fld>
            <a:endParaRPr lang="en-GB" dirty="0"/>
          </a:p>
        </p:txBody>
      </p:sp>
      <p:sp>
        <p:nvSpPr>
          <p:cNvPr id="7" name="TextBox 6">
            <a:extLst>
              <a:ext uri="{FF2B5EF4-FFF2-40B4-BE49-F238E27FC236}">
                <a16:creationId xmlns:a16="http://schemas.microsoft.com/office/drawing/2014/main" id="{DC855904-F59C-A8DE-99B1-B28257BAF1F2}"/>
              </a:ext>
            </a:extLst>
          </p:cNvPr>
          <p:cNvSpPr txBox="1"/>
          <p:nvPr userDrawn="1">
            <p:extLst>
              <p:ext uri="{1162E1C5-73C7-4A58-AE30-91384D911F3F}">
                <p184:classification xmlns:p184="http://schemas.microsoft.com/office/powerpoint/2018/4/main" val="hdr"/>
              </p:ext>
            </p:extLst>
          </p:nvPr>
        </p:nvSpPr>
        <p:spPr>
          <a:xfrm>
            <a:off x="10256838" y="190500"/>
            <a:ext cx="1773237" cy="307777"/>
          </a:xfrm>
          <a:prstGeom prst="rect">
            <a:avLst/>
          </a:prstGeom>
        </p:spPr>
        <p:txBody>
          <a:bodyPr horzOverflow="overflow" lIns="0" tIns="0" rIns="0" bIns="0">
            <a:spAutoFit/>
          </a:bodyPr>
          <a:lstStyle/>
          <a:p>
            <a:pPr algn="l"/>
            <a:r>
              <a:rPr lang="en-GB" sz="1000" b="0" i="0" dirty="0">
                <a:solidFill>
                  <a:srgbClr val="317100"/>
                </a:solidFill>
                <a:latin typeface="Source Sans Pro" panose="020B0503030403020204" pitchFamily="34" charset="77"/>
                <a:ea typeface="Calibri" panose="020F0502020204030204" pitchFamily="34" charset="0"/>
                <a:cs typeface="Calibri" panose="020F0502020204030204" pitchFamily="34" charset="0"/>
              </a:rPr>
              <a:t>Information Classification: PUBLIC</a:t>
            </a:r>
          </a:p>
        </p:txBody>
      </p:sp>
    </p:spTree>
    <p:extLst>
      <p:ext uri="{BB962C8B-B14F-4D97-AF65-F5344CB8AC3E}">
        <p14:creationId xmlns:p14="http://schemas.microsoft.com/office/powerpoint/2010/main" val="1314859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lZbx9H0y78I"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youtu.be/lZbx9H0y78I"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goconstruct.or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video" Target="https://www.youtube.com/embed/bTkOTbXK2HU?feature=oembed" TargetMode="Externa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video" Target="https://www.youtube.com/embed/H_eCS_WPuW4?feature=oembed" TargetMode="External"/><Relationship Id="rId1" Type="http://schemas.openxmlformats.org/officeDocument/2006/relationships/video" Target="https://www.youtube.com/embed/UhIXr9bw1wM?feature=oembed" TargetMode="Externa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1.png"/><Relationship Id="rId10" Type="http://schemas.openxmlformats.org/officeDocument/2006/relationships/image" Target="../media/image52.jpeg"/><Relationship Id="rId4" Type="http://schemas.openxmlformats.org/officeDocument/2006/relationships/slideLayout" Target="../slideLayouts/slideLayout1.xml"/><Relationship Id="rId9" Type="http://schemas.openxmlformats.org/officeDocument/2006/relationships/image" Target="../media/image51.jpeg"/><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UhIXr9bw1wM"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cornwall-opportunities.co.uk/industries/construction/" TargetMode="External"/><Relationship Id="rId5" Type="http://schemas.openxmlformats.org/officeDocument/2006/relationships/hyperlink" Target="https://youtu.be/bTkOTbXK2HU" TargetMode="External"/><Relationship Id="rId4" Type="http://schemas.openxmlformats.org/officeDocument/2006/relationships/hyperlink" Target="https://youtu.be/H_eCS_WPuW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video" Target="https://www.youtube.com/embed/lZbx9H0y78I?feature=oembed" TargetMode="Externa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emf"/><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1.png"/><Relationship Id="rId3" Type="http://schemas.openxmlformats.org/officeDocument/2006/relationships/image" Target="../media/image21.emf"/><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7.jpeg"/><Relationship Id="rId10" Type="http://schemas.openxmlformats.org/officeDocument/2006/relationships/image" Target="../media/image36.jpeg"/><Relationship Id="rId4" Type="http://schemas.openxmlformats.org/officeDocument/2006/relationships/image" Target="../media/image22.png"/><Relationship Id="rId9" Type="http://schemas.openxmlformats.org/officeDocument/2006/relationships/image" Target="../media/image35.jpe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p:cNvGrpSpPr/>
        <p:nvPr/>
      </p:nvGrpSpPr>
      <p:grpSpPr>
        <a:xfrm>
          <a:off x="0" y="0"/>
          <a:ext cx="0" cy="0"/>
          <a:chOff x="0" y="0"/>
          <a:chExt cx="0" cy="0"/>
        </a:xfrm>
      </p:grpSpPr>
      <p:pic>
        <p:nvPicPr>
          <p:cNvPr id="8" name="Picture 7" descr="A blue crane and scaffolding&#10;&#10;AI-generated content may be incorrect.">
            <a:extLst>
              <a:ext uri="{FF2B5EF4-FFF2-40B4-BE49-F238E27FC236}">
                <a16:creationId xmlns:a16="http://schemas.microsoft.com/office/drawing/2014/main" id="{6BAB572E-4DDF-7244-C77C-41E75BE87A9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650" t="11204" r="5894" b="9374"/>
          <a:stretch/>
        </p:blipFill>
        <p:spPr>
          <a:xfrm>
            <a:off x="1" y="0"/>
            <a:ext cx="12192000" cy="6858000"/>
          </a:xfrm>
          <a:prstGeom prst="rect">
            <a:avLst/>
          </a:prstGeom>
        </p:spPr>
      </p:pic>
      <p:sp>
        <p:nvSpPr>
          <p:cNvPr id="3" name="Subtitle 2">
            <a:extLst>
              <a:ext uri="{FF2B5EF4-FFF2-40B4-BE49-F238E27FC236}">
                <a16:creationId xmlns:a16="http://schemas.microsoft.com/office/drawing/2014/main" id="{FBAD3DD5-C4C9-DCAC-3C5D-78BFB1B2365D}"/>
              </a:ext>
            </a:extLst>
          </p:cNvPr>
          <p:cNvSpPr>
            <a:spLocks noGrp="1"/>
          </p:cNvSpPr>
          <p:nvPr>
            <p:ph type="subTitle" idx="1"/>
          </p:nvPr>
        </p:nvSpPr>
        <p:spPr>
          <a:xfrm>
            <a:off x="760164" y="1096049"/>
            <a:ext cx="10994833" cy="4091354"/>
          </a:xfrm>
        </p:spPr>
        <p:txBody>
          <a:bodyPr>
            <a:normAutofit/>
          </a:bodyPr>
          <a:lstStyle/>
          <a:p>
            <a:r>
              <a:rPr lang="en-GB" sz="5500" dirty="0">
                <a:solidFill>
                  <a:schemeClr val="bg1"/>
                </a:solidFill>
                <a:effectLst/>
                <a:latin typeface="Bryant Bold" panose="020B0503040000020003" pitchFamily="34" charset="77"/>
              </a:rPr>
              <a:t>CONSTRUCTION &amp; BUILT ENVIRONMENT CHAMPIONS: </a:t>
            </a:r>
            <a:br>
              <a:rPr lang="en-GB" sz="5500" dirty="0">
                <a:solidFill>
                  <a:schemeClr val="bg1"/>
                </a:solidFill>
                <a:effectLst/>
                <a:latin typeface="Bryant Bold" panose="020B0503040000020003" pitchFamily="34" charset="77"/>
              </a:rPr>
            </a:br>
            <a:endParaRPr lang="en-GB" sz="5500" dirty="0">
              <a:solidFill>
                <a:schemeClr val="bg1"/>
              </a:solidFill>
              <a:effectLst/>
              <a:latin typeface="Bryant Bold" panose="020B0503040000020003" pitchFamily="34" charset="77"/>
            </a:endParaRPr>
          </a:p>
          <a:p>
            <a:r>
              <a:rPr lang="en-GB" sz="4300" dirty="0">
                <a:solidFill>
                  <a:schemeClr val="bg1"/>
                </a:solidFill>
                <a:effectLst/>
                <a:latin typeface="Bryant Bold" panose="020B0503040000020003" pitchFamily="34" charset="77"/>
              </a:rPr>
              <a:t>Introducing your role and </a:t>
            </a:r>
            <a:r>
              <a:rPr lang="en-GB" sz="4300" dirty="0">
                <a:solidFill>
                  <a:schemeClr val="bg1"/>
                </a:solidFill>
                <a:latin typeface="Bryant Bold" panose="020B0503040000020003" pitchFamily="34" charset="77"/>
              </a:rPr>
              <a:t>the wider </a:t>
            </a:r>
            <a:r>
              <a:rPr lang="en-GB" sz="4300" dirty="0">
                <a:solidFill>
                  <a:schemeClr val="bg1"/>
                </a:solidFill>
                <a:effectLst/>
                <a:latin typeface="Bryant Bold" panose="020B0503040000020003" pitchFamily="34" charset="77"/>
              </a:rPr>
              <a:t>construction industry in Cornwall and the Isles of Scilly</a:t>
            </a:r>
          </a:p>
        </p:txBody>
      </p:sp>
      <p:pic>
        <p:nvPicPr>
          <p:cNvPr id="9" name="Picture 8" descr="A close up of a logo&#10;&#10;AI-generated content may be incorrect.">
            <a:extLst>
              <a:ext uri="{FF2B5EF4-FFF2-40B4-BE49-F238E27FC236}">
                <a16:creationId xmlns:a16="http://schemas.microsoft.com/office/drawing/2014/main" id="{2F33AFD1-82EF-11A7-BDEC-AD086994F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920" y="5694232"/>
            <a:ext cx="3083134" cy="436861"/>
          </a:xfrm>
          <a:prstGeom prst="rect">
            <a:avLst/>
          </a:prstGeom>
        </p:spPr>
      </p:pic>
      <p:pic>
        <p:nvPicPr>
          <p:cNvPr id="10" name="Picture 9" descr="A logo of a house&#10;&#10;AI-generated content may be incorrect.">
            <a:extLst>
              <a:ext uri="{FF2B5EF4-FFF2-40B4-BE49-F238E27FC236}">
                <a16:creationId xmlns:a16="http://schemas.microsoft.com/office/drawing/2014/main" id="{FCAAC920-2C9B-3256-7701-DACD460B4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553" y="5325522"/>
            <a:ext cx="981921" cy="1187713"/>
          </a:xfrm>
          <a:prstGeom prst="rect">
            <a:avLst/>
          </a:prstGeom>
        </p:spPr>
      </p:pic>
    </p:spTree>
    <p:extLst>
      <p:ext uri="{BB962C8B-B14F-4D97-AF65-F5344CB8AC3E}">
        <p14:creationId xmlns:p14="http://schemas.microsoft.com/office/powerpoint/2010/main" val="160993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13F8C-C075-1D4E-7955-EBFE9638E01B}"/>
              </a:ext>
            </a:extLst>
          </p:cNvPr>
          <p:cNvPicPr>
            <a:picLocks noChangeAspect="1"/>
          </p:cNvPicPr>
          <p:nvPr/>
        </p:nvPicPr>
        <p:blipFill>
          <a:blip r:embed="rId2"/>
          <a:srcRect l="8486" r="271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F7073030-9474-5D20-A9E4-30E379E47E0A}"/>
              </a:ext>
            </a:extLst>
          </p:cNvPr>
          <p:cNvSpPr txBox="1"/>
          <p:nvPr/>
        </p:nvSpPr>
        <p:spPr>
          <a:xfrm>
            <a:off x="1116531" y="2308311"/>
            <a:ext cx="9952522" cy="1748510"/>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Q1. </a:t>
            </a:r>
            <a:r>
              <a:rPr lang="en-GB" sz="3000" dirty="0">
                <a:solidFill>
                  <a:schemeClr val="bg1"/>
                </a:solidFill>
                <a:latin typeface="Source Sans Pro" panose="020B0503030403020204" pitchFamily="34" charset="77"/>
              </a:rPr>
              <a:t>What is the </a:t>
            </a:r>
            <a:r>
              <a:rPr lang="en-GB" sz="3000" b="1" dirty="0">
                <a:solidFill>
                  <a:schemeClr val="bg1"/>
                </a:solidFill>
                <a:latin typeface="Source Sans Pro" panose="020B0503030403020204" pitchFamily="34" charset="77"/>
              </a:rPr>
              <a:t>average salary </a:t>
            </a:r>
            <a:r>
              <a:rPr lang="en-GB" sz="3000" dirty="0">
                <a:solidFill>
                  <a:schemeClr val="bg1"/>
                </a:solidFill>
                <a:latin typeface="Source Sans Pro" panose="020B0503030403020204" pitchFamily="34" charset="77"/>
              </a:rPr>
              <a:t>for people working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in Construction &amp; The Built Environment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in Cornwall and the Isles of Scilly?</a:t>
            </a:r>
          </a:p>
        </p:txBody>
      </p:sp>
      <p:sp>
        <p:nvSpPr>
          <p:cNvPr id="4" name="TextBox 3">
            <a:extLst>
              <a:ext uri="{FF2B5EF4-FFF2-40B4-BE49-F238E27FC236}">
                <a16:creationId xmlns:a16="http://schemas.microsoft.com/office/drawing/2014/main" id="{72ECE2EF-B2D7-B0FF-5BA8-733CA081EB1B}"/>
              </a:ext>
            </a:extLst>
          </p:cNvPr>
          <p:cNvSpPr txBox="1"/>
          <p:nvPr/>
        </p:nvSpPr>
        <p:spPr>
          <a:xfrm>
            <a:off x="1116531"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04A1AF"/>
                </a:solidFill>
                <a:latin typeface="Bryant Bold" panose="020B0503040000020003" pitchFamily="34" charset="77"/>
              </a:rPr>
              <a:t>A. </a:t>
            </a:r>
            <a:r>
              <a:rPr lang="en-GB" sz="2800" dirty="0">
                <a:solidFill>
                  <a:srgbClr val="4E2B79"/>
                </a:solidFill>
                <a:latin typeface="Bryant Bold" panose="020B0503040000020003" pitchFamily="34" charset="77"/>
              </a:rPr>
              <a:t>£26, 550</a:t>
            </a:r>
          </a:p>
        </p:txBody>
      </p:sp>
      <p:sp>
        <p:nvSpPr>
          <p:cNvPr id="11" name="TextBox 10">
            <a:extLst>
              <a:ext uri="{FF2B5EF4-FFF2-40B4-BE49-F238E27FC236}">
                <a16:creationId xmlns:a16="http://schemas.microsoft.com/office/drawing/2014/main" id="{09ED49DE-7039-4E1C-1743-E8F120ABFCFC}"/>
              </a:ext>
            </a:extLst>
          </p:cNvPr>
          <p:cNvSpPr txBox="1"/>
          <p:nvPr/>
        </p:nvSpPr>
        <p:spPr>
          <a:xfrm>
            <a:off x="4802931"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04A1AF"/>
                </a:solidFill>
                <a:latin typeface="Bryant Bold" panose="020B0503040000020003" pitchFamily="34" charset="77"/>
              </a:rPr>
              <a:t>B. </a:t>
            </a:r>
            <a:r>
              <a:rPr lang="en-GB" sz="2800" dirty="0">
                <a:solidFill>
                  <a:srgbClr val="4E2B79"/>
                </a:solidFill>
                <a:latin typeface="Bryant Bold" panose="020B0503040000020003" pitchFamily="34" charset="77"/>
              </a:rPr>
              <a:t>£31,660</a:t>
            </a:r>
          </a:p>
        </p:txBody>
      </p:sp>
      <p:sp>
        <p:nvSpPr>
          <p:cNvPr id="12" name="TextBox 11">
            <a:extLst>
              <a:ext uri="{FF2B5EF4-FFF2-40B4-BE49-F238E27FC236}">
                <a16:creationId xmlns:a16="http://schemas.microsoft.com/office/drawing/2014/main" id="{06204835-C67C-CF5B-ECD1-BFCA4C7B3C69}"/>
              </a:ext>
            </a:extLst>
          </p:cNvPr>
          <p:cNvSpPr txBox="1"/>
          <p:nvPr/>
        </p:nvSpPr>
        <p:spPr>
          <a:xfrm>
            <a:off x="8474931"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04A1AF"/>
                </a:solidFill>
                <a:latin typeface="Bryant Bold" panose="020B0503040000020003" pitchFamily="34" charset="77"/>
              </a:rPr>
              <a:t>C. </a:t>
            </a:r>
            <a:r>
              <a:rPr lang="en-GB" sz="2800" dirty="0">
                <a:solidFill>
                  <a:srgbClr val="4E2B79"/>
                </a:solidFill>
                <a:latin typeface="Bryant Bold" panose="020B0503040000020003" pitchFamily="34" charset="77"/>
              </a:rPr>
              <a:t>£36, 770</a:t>
            </a:r>
          </a:p>
        </p:txBody>
      </p:sp>
      <p:grpSp>
        <p:nvGrpSpPr>
          <p:cNvPr id="14" name="Group 13">
            <a:extLst>
              <a:ext uri="{FF2B5EF4-FFF2-40B4-BE49-F238E27FC236}">
                <a16:creationId xmlns:a16="http://schemas.microsoft.com/office/drawing/2014/main" id="{6D5356F9-E9F0-5881-070C-30E42FCBE846}"/>
              </a:ext>
            </a:extLst>
          </p:cNvPr>
          <p:cNvGrpSpPr/>
          <p:nvPr/>
        </p:nvGrpSpPr>
        <p:grpSpPr>
          <a:xfrm>
            <a:off x="1116530" y="656721"/>
            <a:ext cx="3834920" cy="825795"/>
            <a:chOff x="1116530" y="656721"/>
            <a:chExt cx="3834920" cy="825795"/>
          </a:xfrm>
        </p:grpSpPr>
        <p:sp>
          <p:nvSpPr>
            <p:cNvPr id="15" name="Title 1">
              <a:extLst>
                <a:ext uri="{FF2B5EF4-FFF2-40B4-BE49-F238E27FC236}">
                  <a16:creationId xmlns:a16="http://schemas.microsoft.com/office/drawing/2014/main" id="{9C610D68-6A5D-5A76-1C2F-C1FA5F98E828}"/>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16" name="Picture 15">
              <a:extLst>
                <a:ext uri="{FF2B5EF4-FFF2-40B4-BE49-F238E27FC236}">
                  <a16:creationId xmlns:a16="http://schemas.microsoft.com/office/drawing/2014/main" id="{2CD69B45-46E8-E843-EEF0-557D85F2C164}"/>
                </a:ext>
              </a:extLst>
            </p:cNvPr>
            <p:cNvPicPr>
              <a:picLocks noChangeAspect="1"/>
            </p:cNvPicPr>
            <p:nvPr/>
          </p:nvPicPr>
          <p:blipFill>
            <a:blip r:embed="rId3"/>
            <a:stretch>
              <a:fillRect/>
            </a:stretch>
          </p:blipFill>
          <p:spPr>
            <a:xfrm>
              <a:off x="1116530" y="656721"/>
              <a:ext cx="1031970" cy="809388"/>
            </a:xfrm>
            <a:prstGeom prst="rect">
              <a:avLst/>
            </a:prstGeom>
          </p:spPr>
        </p:pic>
      </p:grpSp>
    </p:spTree>
    <p:extLst>
      <p:ext uri="{BB962C8B-B14F-4D97-AF65-F5344CB8AC3E}">
        <p14:creationId xmlns:p14="http://schemas.microsoft.com/office/powerpoint/2010/main" val="216279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5573"/>
        </a:solidFill>
        <a:effectLst/>
      </p:bgPr>
    </p:bg>
    <p:spTree>
      <p:nvGrpSpPr>
        <p:cNvPr id="1" name="">
          <a:extLst>
            <a:ext uri="{FF2B5EF4-FFF2-40B4-BE49-F238E27FC236}">
              <a16:creationId xmlns:a16="http://schemas.microsoft.com/office/drawing/2014/main" id="{05E99AB6-286B-E96F-01E9-47B4912CA0F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58E4042-838A-6B1F-F2BB-B0986BE1DCA9}"/>
              </a:ext>
            </a:extLst>
          </p:cNvPr>
          <p:cNvPicPr>
            <a:picLocks noChangeAspect="1"/>
          </p:cNvPicPr>
          <p:nvPr/>
        </p:nvPicPr>
        <p:blipFill>
          <a:blip r:embed="rId2"/>
          <a:srcRect l="8467" r="273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62F8CBC3-55CB-1506-722D-CBBB91A60711}"/>
              </a:ext>
            </a:extLst>
          </p:cNvPr>
          <p:cNvSpPr txBox="1"/>
          <p:nvPr/>
        </p:nvSpPr>
        <p:spPr>
          <a:xfrm>
            <a:off x="1116531" y="2308311"/>
            <a:ext cx="9952522" cy="1748510"/>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Q1. </a:t>
            </a:r>
            <a:r>
              <a:rPr lang="en-GB" sz="3000" dirty="0">
                <a:solidFill>
                  <a:schemeClr val="bg1"/>
                </a:solidFill>
                <a:latin typeface="Source Sans Pro" panose="020B0503030403020204" pitchFamily="34" charset="77"/>
              </a:rPr>
              <a:t>What is the </a:t>
            </a:r>
            <a:r>
              <a:rPr lang="en-GB" sz="3000" b="1" dirty="0">
                <a:solidFill>
                  <a:schemeClr val="bg1"/>
                </a:solidFill>
                <a:latin typeface="Source Sans Pro" panose="020B0503030403020204" pitchFamily="34" charset="77"/>
              </a:rPr>
              <a:t>average salary </a:t>
            </a:r>
            <a:r>
              <a:rPr lang="en-GB" sz="3000" dirty="0">
                <a:solidFill>
                  <a:schemeClr val="bg1"/>
                </a:solidFill>
                <a:latin typeface="Source Sans Pro" panose="020B0503030403020204" pitchFamily="34" charset="77"/>
              </a:rPr>
              <a:t>for people working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in Construction &amp; The Built Environment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in Cornwall and the Isles of Scilly?</a:t>
            </a:r>
          </a:p>
        </p:txBody>
      </p:sp>
      <p:sp>
        <p:nvSpPr>
          <p:cNvPr id="12" name="TextBox 11">
            <a:extLst>
              <a:ext uri="{FF2B5EF4-FFF2-40B4-BE49-F238E27FC236}">
                <a16:creationId xmlns:a16="http://schemas.microsoft.com/office/drawing/2014/main" id="{DE8C18DD-A6F3-C034-5953-A9FC5443EF1B}"/>
              </a:ext>
            </a:extLst>
          </p:cNvPr>
          <p:cNvSpPr txBox="1"/>
          <p:nvPr/>
        </p:nvSpPr>
        <p:spPr>
          <a:xfrm>
            <a:off x="1116530"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04A1AF"/>
                </a:solidFill>
                <a:latin typeface="Bryant Bold" panose="020B0503040000020003" pitchFamily="34" charset="77"/>
              </a:rPr>
              <a:t>C. </a:t>
            </a:r>
            <a:r>
              <a:rPr lang="en-GB" sz="2800" dirty="0">
                <a:solidFill>
                  <a:srgbClr val="4E2B79"/>
                </a:solidFill>
                <a:latin typeface="Bryant Bold" panose="020B0503040000020003" pitchFamily="34" charset="77"/>
              </a:rPr>
              <a:t>£36, 770</a:t>
            </a:r>
          </a:p>
        </p:txBody>
      </p:sp>
      <p:sp>
        <p:nvSpPr>
          <p:cNvPr id="5" name="TextBox 4">
            <a:extLst>
              <a:ext uri="{FF2B5EF4-FFF2-40B4-BE49-F238E27FC236}">
                <a16:creationId xmlns:a16="http://schemas.microsoft.com/office/drawing/2014/main" id="{C9C367DC-BA3D-22C4-BFD2-C358BC2C3A25}"/>
              </a:ext>
            </a:extLst>
          </p:cNvPr>
          <p:cNvSpPr txBox="1"/>
          <p:nvPr/>
        </p:nvSpPr>
        <p:spPr>
          <a:xfrm>
            <a:off x="3928688" y="4423937"/>
            <a:ext cx="5416313" cy="1985159"/>
          </a:xfrm>
          <a:prstGeom prst="rect">
            <a:avLst/>
          </a:prstGeom>
          <a:solidFill>
            <a:schemeClr val="bg1"/>
          </a:solidFill>
        </p:spPr>
        <p:txBody>
          <a:bodyPr wrap="square" rtlCol="0">
            <a:spAutoFit/>
          </a:bodyPr>
          <a:lstStyle/>
          <a:p>
            <a:pPr>
              <a:spcAft>
                <a:spcPts val="600"/>
              </a:spcAft>
            </a:pPr>
            <a:r>
              <a:rPr lang="en-GB" b="1" dirty="0">
                <a:solidFill>
                  <a:srgbClr val="4E2B79"/>
                </a:solidFill>
                <a:latin typeface="Source Sans Pro" panose="020B0503030403020204" pitchFamily="34" charset="77"/>
              </a:rPr>
              <a:t>Construction wages are 36% higher than the average Cornish salary: </a:t>
            </a:r>
          </a:p>
          <a:p>
            <a:pPr marL="285750" indent="-285750">
              <a:spcAft>
                <a:spcPts val="600"/>
              </a:spcAft>
              <a:buFont typeface="Arial" panose="020B0604020202020204" pitchFamily="34" charset="0"/>
              <a:buChar char="•"/>
            </a:pPr>
            <a:r>
              <a:rPr lang="en-GB" dirty="0">
                <a:solidFill>
                  <a:srgbClr val="4E2B79"/>
                </a:solidFill>
                <a:latin typeface="Source Sans Pro" panose="020B0503030403020204" pitchFamily="34" charset="77"/>
              </a:rPr>
              <a:t>Skilled tradespeople …can earn up to £55,000</a:t>
            </a:r>
          </a:p>
          <a:p>
            <a:pPr marL="285750" indent="-285750">
              <a:spcAft>
                <a:spcPts val="600"/>
              </a:spcAft>
              <a:buFont typeface="Arial" panose="020B0604020202020204" pitchFamily="34" charset="0"/>
              <a:buChar char="•"/>
            </a:pPr>
            <a:r>
              <a:rPr lang="en-GB" dirty="0">
                <a:solidFill>
                  <a:srgbClr val="4E2B79"/>
                </a:solidFill>
                <a:latin typeface="Source Sans Pro" panose="020B0503030403020204" pitchFamily="34" charset="77"/>
              </a:rPr>
              <a:t>Surveyors and Engineers … can earn up to £80,000 </a:t>
            </a:r>
          </a:p>
          <a:p>
            <a:pPr marL="285750" indent="-285750">
              <a:spcAft>
                <a:spcPts val="600"/>
              </a:spcAft>
              <a:buFont typeface="Arial" panose="020B0604020202020204" pitchFamily="34" charset="0"/>
              <a:buChar char="•"/>
            </a:pPr>
            <a:r>
              <a:rPr lang="en-GB" dirty="0">
                <a:solidFill>
                  <a:srgbClr val="4E2B79"/>
                </a:solidFill>
                <a:latin typeface="Source Sans Pro" panose="020B0503030403020204" pitchFamily="34" charset="77"/>
              </a:rPr>
              <a:t>Project Managers and Managing Directors ….can earn up to £100,000! </a:t>
            </a:r>
          </a:p>
        </p:txBody>
      </p:sp>
      <p:grpSp>
        <p:nvGrpSpPr>
          <p:cNvPr id="14" name="Group 13">
            <a:extLst>
              <a:ext uri="{FF2B5EF4-FFF2-40B4-BE49-F238E27FC236}">
                <a16:creationId xmlns:a16="http://schemas.microsoft.com/office/drawing/2014/main" id="{9961949B-BF5B-9936-F7D7-91F08EC88C4D}"/>
              </a:ext>
            </a:extLst>
          </p:cNvPr>
          <p:cNvGrpSpPr/>
          <p:nvPr/>
        </p:nvGrpSpPr>
        <p:grpSpPr>
          <a:xfrm>
            <a:off x="1116530" y="656721"/>
            <a:ext cx="3834920" cy="825795"/>
            <a:chOff x="1116530" y="656721"/>
            <a:chExt cx="3834920" cy="825795"/>
          </a:xfrm>
        </p:grpSpPr>
        <p:sp>
          <p:nvSpPr>
            <p:cNvPr id="6" name="Title 1">
              <a:extLst>
                <a:ext uri="{FF2B5EF4-FFF2-40B4-BE49-F238E27FC236}">
                  <a16:creationId xmlns:a16="http://schemas.microsoft.com/office/drawing/2014/main" id="{93082151-3CE6-CB3C-A377-74606AD24A12}"/>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9" name="Picture 8">
              <a:extLst>
                <a:ext uri="{FF2B5EF4-FFF2-40B4-BE49-F238E27FC236}">
                  <a16:creationId xmlns:a16="http://schemas.microsoft.com/office/drawing/2014/main" id="{05327C8E-786C-5337-814F-A128DD67D50E}"/>
                </a:ext>
              </a:extLst>
            </p:cNvPr>
            <p:cNvPicPr>
              <a:picLocks noChangeAspect="1"/>
            </p:cNvPicPr>
            <p:nvPr/>
          </p:nvPicPr>
          <p:blipFill>
            <a:blip r:embed="rId3"/>
            <a:stretch>
              <a:fillRect/>
            </a:stretch>
          </p:blipFill>
          <p:spPr>
            <a:xfrm>
              <a:off x="1116530" y="656721"/>
              <a:ext cx="1031970" cy="809388"/>
            </a:xfrm>
            <a:prstGeom prst="rect">
              <a:avLst/>
            </a:prstGeom>
          </p:spPr>
        </p:pic>
      </p:grpSp>
      <p:sp>
        <p:nvSpPr>
          <p:cNvPr id="15" name="TextBox 14">
            <a:extLst>
              <a:ext uri="{FF2B5EF4-FFF2-40B4-BE49-F238E27FC236}">
                <a16:creationId xmlns:a16="http://schemas.microsoft.com/office/drawing/2014/main" id="{845AD6E2-CCEE-0087-95B7-735444A7AD51}"/>
              </a:ext>
            </a:extLst>
          </p:cNvPr>
          <p:cNvSpPr txBox="1"/>
          <p:nvPr/>
        </p:nvSpPr>
        <p:spPr>
          <a:xfrm>
            <a:off x="8474930" y="673128"/>
            <a:ext cx="3717069" cy="825180"/>
          </a:xfrm>
          <a:prstGeom prst="rect">
            <a:avLst/>
          </a:prstGeom>
          <a:solidFill>
            <a:schemeClr val="bg1"/>
          </a:solidFill>
        </p:spPr>
        <p:txBody>
          <a:bodyPr wrap="square" lIns="180000" tIns="180000" rIns="180000" bIns="180000" rtlCol="0">
            <a:spAutoFit/>
          </a:bodyPr>
          <a:lstStyle/>
          <a:p>
            <a:pPr algn="ctr"/>
            <a:r>
              <a:rPr lang="en-GB" sz="3000" dirty="0">
                <a:solidFill>
                  <a:srgbClr val="F05573"/>
                </a:solidFill>
                <a:latin typeface="Bryant Bold" panose="020B0503040000020003" pitchFamily="34" charset="77"/>
              </a:rPr>
              <a:t>ANSWER</a:t>
            </a:r>
            <a:endParaRPr lang="en-GB" sz="3000" dirty="0">
              <a:solidFill>
                <a:srgbClr val="F05573"/>
              </a:solidFill>
              <a:latin typeface="Source Sans Pro" panose="020B0503030403020204" pitchFamily="34" charset="77"/>
            </a:endParaRPr>
          </a:p>
        </p:txBody>
      </p:sp>
      <p:pic>
        <p:nvPicPr>
          <p:cNvPr id="18" name="Picture 17">
            <a:extLst>
              <a:ext uri="{FF2B5EF4-FFF2-40B4-BE49-F238E27FC236}">
                <a16:creationId xmlns:a16="http://schemas.microsoft.com/office/drawing/2014/main" id="{5B274E20-8A96-EDBA-8F66-5C377C19EAE2}"/>
              </a:ext>
            </a:extLst>
          </p:cNvPr>
          <p:cNvPicPr>
            <a:picLocks noChangeAspect="1"/>
          </p:cNvPicPr>
          <p:nvPr/>
        </p:nvPicPr>
        <p:blipFill>
          <a:blip r:embed="rId4"/>
          <a:stretch>
            <a:fillRect/>
          </a:stretch>
        </p:blipFill>
        <p:spPr>
          <a:xfrm>
            <a:off x="13273689" y="3025907"/>
            <a:ext cx="2285526" cy="2796059"/>
          </a:xfrm>
          <a:prstGeom prst="rect">
            <a:avLst/>
          </a:prstGeom>
        </p:spPr>
      </p:pic>
      <p:pic>
        <p:nvPicPr>
          <p:cNvPr id="19" name="Picture 18">
            <a:extLst>
              <a:ext uri="{FF2B5EF4-FFF2-40B4-BE49-F238E27FC236}">
                <a16:creationId xmlns:a16="http://schemas.microsoft.com/office/drawing/2014/main" id="{32526FD3-8B9B-4918-459B-661B038EEE2F}"/>
              </a:ext>
            </a:extLst>
          </p:cNvPr>
          <p:cNvPicPr>
            <a:picLocks noChangeAspect="1"/>
          </p:cNvPicPr>
          <p:nvPr/>
        </p:nvPicPr>
        <p:blipFill>
          <a:blip r:embed="rId5"/>
          <a:srcRect b="5109"/>
          <a:stretch/>
        </p:blipFill>
        <p:spPr>
          <a:xfrm>
            <a:off x="9214216" y="3950598"/>
            <a:ext cx="3108569" cy="2907402"/>
          </a:xfrm>
          <a:prstGeom prst="rect">
            <a:avLst/>
          </a:prstGeom>
        </p:spPr>
      </p:pic>
    </p:spTree>
    <p:extLst>
      <p:ext uri="{BB962C8B-B14F-4D97-AF65-F5344CB8AC3E}">
        <p14:creationId xmlns:p14="http://schemas.microsoft.com/office/powerpoint/2010/main" val="173277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a:extLst>
            <a:ext uri="{FF2B5EF4-FFF2-40B4-BE49-F238E27FC236}">
              <a16:creationId xmlns:a16="http://schemas.microsoft.com/office/drawing/2014/main" id="{A007C5B2-73B4-01CA-4EC5-2AB9AA5B532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CC65F29-E64E-38A1-3CF4-E4CF60880F44}"/>
              </a:ext>
            </a:extLst>
          </p:cNvPr>
          <p:cNvPicPr>
            <a:picLocks noChangeAspect="1"/>
          </p:cNvPicPr>
          <p:nvPr/>
        </p:nvPicPr>
        <p:blipFill>
          <a:blip r:embed="rId2"/>
          <a:srcRect l="8486" r="271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134B7528-952E-C8F4-0B2B-F285E923F19F}"/>
              </a:ext>
            </a:extLst>
          </p:cNvPr>
          <p:cNvSpPr txBox="1"/>
          <p:nvPr/>
        </p:nvSpPr>
        <p:spPr>
          <a:xfrm>
            <a:off x="1116531" y="2308311"/>
            <a:ext cx="9952522" cy="1748510"/>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Q2. </a:t>
            </a:r>
            <a:r>
              <a:rPr lang="en-GB" sz="3000" b="1" dirty="0">
                <a:solidFill>
                  <a:schemeClr val="bg1"/>
                </a:solidFill>
                <a:latin typeface="Source Sans Pro" panose="020B0503030403020204" pitchFamily="34" charset="77"/>
              </a:rPr>
              <a:t>True or False: </a:t>
            </a:r>
            <a:br>
              <a:rPr lang="en-GB" sz="3000" b="1"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The construction industry has the largest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number of businesses in Cornwall.</a:t>
            </a:r>
          </a:p>
        </p:txBody>
      </p:sp>
      <p:sp>
        <p:nvSpPr>
          <p:cNvPr id="4" name="TextBox 3">
            <a:extLst>
              <a:ext uri="{FF2B5EF4-FFF2-40B4-BE49-F238E27FC236}">
                <a16:creationId xmlns:a16="http://schemas.microsoft.com/office/drawing/2014/main" id="{A077F70A-0ED8-3EC9-24FE-0F68F89CB766}"/>
              </a:ext>
            </a:extLst>
          </p:cNvPr>
          <p:cNvSpPr txBox="1"/>
          <p:nvPr/>
        </p:nvSpPr>
        <p:spPr>
          <a:xfrm>
            <a:off x="2931684"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TRUE</a:t>
            </a:r>
          </a:p>
        </p:txBody>
      </p:sp>
      <p:sp>
        <p:nvSpPr>
          <p:cNvPr id="11" name="TextBox 10">
            <a:extLst>
              <a:ext uri="{FF2B5EF4-FFF2-40B4-BE49-F238E27FC236}">
                <a16:creationId xmlns:a16="http://schemas.microsoft.com/office/drawing/2014/main" id="{A3534F3F-9675-F3AA-0561-453C00C998E1}"/>
              </a:ext>
            </a:extLst>
          </p:cNvPr>
          <p:cNvSpPr txBox="1"/>
          <p:nvPr/>
        </p:nvSpPr>
        <p:spPr>
          <a:xfrm>
            <a:off x="6618084"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FALSE</a:t>
            </a:r>
          </a:p>
        </p:txBody>
      </p:sp>
      <p:grpSp>
        <p:nvGrpSpPr>
          <p:cNvPr id="14" name="Group 13">
            <a:extLst>
              <a:ext uri="{FF2B5EF4-FFF2-40B4-BE49-F238E27FC236}">
                <a16:creationId xmlns:a16="http://schemas.microsoft.com/office/drawing/2014/main" id="{A3DB24D5-64E6-DD9F-F459-9008CC3D7E2C}"/>
              </a:ext>
            </a:extLst>
          </p:cNvPr>
          <p:cNvGrpSpPr/>
          <p:nvPr/>
        </p:nvGrpSpPr>
        <p:grpSpPr>
          <a:xfrm>
            <a:off x="1116530" y="656721"/>
            <a:ext cx="3834920" cy="825795"/>
            <a:chOff x="1116530" y="656721"/>
            <a:chExt cx="3834920" cy="825795"/>
          </a:xfrm>
        </p:grpSpPr>
        <p:sp>
          <p:nvSpPr>
            <p:cNvPr id="15" name="Title 1">
              <a:extLst>
                <a:ext uri="{FF2B5EF4-FFF2-40B4-BE49-F238E27FC236}">
                  <a16:creationId xmlns:a16="http://schemas.microsoft.com/office/drawing/2014/main" id="{D4149FC1-C345-5C52-63D1-64CB9525DB23}"/>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16" name="Picture 15">
              <a:extLst>
                <a:ext uri="{FF2B5EF4-FFF2-40B4-BE49-F238E27FC236}">
                  <a16:creationId xmlns:a16="http://schemas.microsoft.com/office/drawing/2014/main" id="{4A20D5A2-A958-7204-D3D5-AC920750DA1D}"/>
                </a:ext>
              </a:extLst>
            </p:cNvPr>
            <p:cNvPicPr>
              <a:picLocks noChangeAspect="1"/>
            </p:cNvPicPr>
            <p:nvPr/>
          </p:nvPicPr>
          <p:blipFill>
            <a:blip r:embed="rId3"/>
            <a:stretch>
              <a:fillRect/>
            </a:stretch>
          </p:blipFill>
          <p:spPr>
            <a:xfrm>
              <a:off x="1116530" y="656721"/>
              <a:ext cx="1031970" cy="809388"/>
            </a:xfrm>
            <a:prstGeom prst="rect">
              <a:avLst/>
            </a:prstGeom>
          </p:spPr>
        </p:pic>
      </p:grpSp>
    </p:spTree>
    <p:extLst>
      <p:ext uri="{BB962C8B-B14F-4D97-AF65-F5344CB8AC3E}">
        <p14:creationId xmlns:p14="http://schemas.microsoft.com/office/powerpoint/2010/main" val="121799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5573"/>
        </a:solidFill>
        <a:effectLst/>
      </p:bgPr>
    </p:bg>
    <p:spTree>
      <p:nvGrpSpPr>
        <p:cNvPr id="1" name="">
          <a:extLst>
            <a:ext uri="{FF2B5EF4-FFF2-40B4-BE49-F238E27FC236}">
              <a16:creationId xmlns:a16="http://schemas.microsoft.com/office/drawing/2014/main" id="{1BB8C677-59F1-5CC1-074D-4B6E6312A06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AA22836-E60D-24F2-05D9-0A547DDCC9BF}"/>
              </a:ext>
            </a:extLst>
          </p:cNvPr>
          <p:cNvPicPr>
            <a:picLocks noChangeAspect="1"/>
          </p:cNvPicPr>
          <p:nvPr/>
        </p:nvPicPr>
        <p:blipFill>
          <a:blip r:embed="rId2"/>
          <a:srcRect l="8467" r="273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858E0CD0-7737-9CC2-FB80-F7E59D76B4DF}"/>
              </a:ext>
            </a:extLst>
          </p:cNvPr>
          <p:cNvSpPr txBox="1"/>
          <p:nvPr/>
        </p:nvSpPr>
        <p:spPr>
          <a:xfrm>
            <a:off x="1116531" y="2308311"/>
            <a:ext cx="9952522" cy="1748510"/>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Q2. </a:t>
            </a:r>
            <a:r>
              <a:rPr lang="en-GB" sz="3000" b="1" dirty="0">
                <a:solidFill>
                  <a:schemeClr val="bg1"/>
                </a:solidFill>
                <a:latin typeface="Source Sans Pro" panose="020B0503030403020204" pitchFamily="34" charset="77"/>
              </a:rPr>
              <a:t>True or False: </a:t>
            </a:r>
            <a:br>
              <a:rPr lang="en-GB" sz="3000" b="1"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The construction industry has the largest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number of businesses in Cornwall.</a:t>
            </a:r>
          </a:p>
        </p:txBody>
      </p:sp>
      <p:sp>
        <p:nvSpPr>
          <p:cNvPr id="12" name="TextBox 11">
            <a:extLst>
              <a:ext uri="{FF2B5EF4-FFF2-40B4-BE49-F238E27FC236}">
                <a16:creationId xmlns:a16="http://schemas.microsoft.com/office/drawing/2014/main" id="{248B6428-EBF0-A62A-5009-D2C39B01B81C}"/>
              </a:ext>
            </a:extLst>
          </p:cNvPr>
          <p:cNvSpPr txBox="1"/>
          <p:nvPr/>
        </p:nvSpPr>
        <p:spPr>
          <a:xfrm>
            <a:off x="1116530" y="4423937"/>
            <a:ext cx="1855132"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TRUE</a:t>
            </a:r>
          </a:p>
        </p:txBody>
      </p:sp>
      <p:sp>
        <p:nvSpPr>
          <p:cNvPr id="5" name="TextBox 4">
            <a:extLst>
              <a:ext uri="{FF2B5EF4-FFF2-40B4-BE49-F238E27FC236}">
                <a16:creationId xmlns:a16="http://schemas.microsoft.com/office/drawing/2014/main" id="{23CBBED0-69A2-A278-CEAC-20859DD7F4D0}"/>
              </a:ext>
            </a:extLst>
          </p:cNvPr>
          <p:cNvSpPr txBox="1"/>
          <p:nvPr/>
        </p:nvSpPr>
        <p:spPr>
          <a:xfrm>
            <a:off x="3164413" y="4423937"/>
            <a:ext cx="7904640" cy="1908215"/>
          </a:xfrm>
          <a:prstGeom prst="rect">
            <a:avLst/>
          </a:prstGeom>
          <a:solidFill>
            <a:schemeClr val="bg1"/>
          </a:solidFill>
        </p:spPr>
        <p:txBody>
          <a:bodyPr wrap="square" tIns="46800" rtlCol="0">
            <a:spAutoFit/>
          </a:bodyPr>
          <a:lstStyle/>
          <a:p>
            <a:pPr marL="285750" indent="-285750">
              <a:spcAft>
                <a:spcPts val="600"/>
              </a:spcAft>
              <a:buFont typeface="Arial" panose="020B0604020202020204" pitchFamily="34" charset="0"/>
              <a:buChar char="•"/>
            </a:pPr>
            <a:r>
              <a:rPr lang="en-GB" b="1" dirty="0">
                <a:solidFill>
                  <a:srgbClr val="4E2B79"/>
                </a:solidFill>
                <a:latin typeface="Source Sans Pro" panose="020B0503030403020204" pitchFamily="34" charset="77"/>
              </a:rPr>
              <a:t>16% </a:t>
            </a:r>
            <a:r>
              <a:rPr lang="en-GB" dirty="0">
                <a:solidFill>
                  <a:srgbClr val="4E2B79"/>
                </a:solidFill>
                <a:latin typeface="Source Sans Pro" panose="020B0503030403020204" pitchFamily="34" charset="77"/>
              </a:rPr>
              <a:t>of all our Cornish businesses are construction companies and around </a:t>
            </a:r>
            <a:br>
              <a:rPr lang="en-GB" dirty="0">
                <a:solidFill>
                  <a:srgbClr val="4E2B79"/>
                </a:solidFill>
                <a:latin typeface="Source Sans Pro" panose="020B0503030403020204" pitchFamily="34" charset="77"/>
              </a:rPr>
            </a:br>
            <a:r>
              <a:rPr lang="en-GB" b="1" dirty="0">
                <a:solidFill>
                  <a:srgbClr val="4E2B79"/>
                </a:solidFill>
                <a:latin typeface="Source Sans Pro" panose="020B0503030403020204" pitchFamily="34" charset="77"/>
              </a:rPr>
              <a:t>16,000 people </a:t>
            </a:r>
            <a:r>
              <a:rPr lang="en-GB" dirty="0">
                <a:solidFill>
                  <a:srgbClr val="4E2B79"/>
                </a:solidFill>
                <a:latin typeface="Source Sans Pro" panose="020B0503030403020204" pitchFamily="34" charset="77"/>
              </a:rPr>
              <a:t>are working in construction roles right now.</a:t>
            </a:r>
          </a:p>
          <a:p>
            <a:pPr marL="285750" indent="-285750">
              <a:spcAft>
                <a:spcPts val="600"/>
              </a:spcAft>
              <a:buFont typeface="Arial" panose="020B0604020202020204" pitchFamily="34" charset="0"/>
              <a:buChar char="•"/>
            </a:pPr>
            <a:r>
              <a:rPr lang="en-GB" dirty="0">
                <a:solidFill>
                  <a:srgbClr val="4E2B79"/>
                </a:solidFill>
                <a:latin typeface="Source Sans Pro" panose="020B0503030403020204" pitchFamily="34" charset="77"/>
              </a:rPr>
              <a:t>There are </a:t>
            </a:r>
            <a:r>
              <a:rPr lang="en-GB" b="1" dirty="0">
                <a:solidFill>
                  <a:srgbClr val="4E2B79"/>
                </a:solidFill>
                <a:latin typeface="Source Sans Pro" panose="020B0503030403020204" pitchFamily="34" charset="77"/>
              </a:rPr>
              <a:t>plenty of jobs at all levels</a:t>
            </a:r>
            <a:r>
              <a:rPr lang="en-GB" dirty="0">
                <a:solidFill>
                  <a:srgbClr val="4E2B79"/>
                </a:solidFill>
                <a:latin typeface="Source Sans Pro" panose="020B0503030403020204" pitchFamily="34" charset="77"/>
              </a:rPr>
              <a:t> – you can get started through traineeships, apprenticeships, T-Levels and Vocational qualifications, </a:t>
            </a:r>
            <a:br>
              <a:rPr lang="en-GB" dirty="0">
                <a:solidFill>
                  <a:srgbClr val="4E2B79"/>
                </a:solidFill>
                <a:latin typeface="Source Sans Pro" panose="020B0503030403020204" pitchFamily="34" charset="77"/>
              </a:rPr>
            </a:br>
            <a:r>
              <a:rPr lang="en-GB" dirty="0">
                <a:solidFill>
                  <a:srgbClr val="4E2B79"/>
                </a:solidFill>
                <a:latin typeface="Source Sans Pro" panose="020B0503030403020204" pitchFamily="34" charset="77"/>
              </a:rPr>
              <a:t>A-Levels or University </a:t>
            </a:r>
          </a:p>
          <a:p>
            <a:pPr marL="285750" indent="-285750">
              <a:spcAft>
                <a:spcPts val="600"/>
              </a:spcAft>
              <a:buFont typeface="Arial" panose="020B0604020202020204" pitchFamily="34" charset="0"/>
              <a:buChar char="•"/>
            </a:pPr>
            <a:r>
              <a:rPr lang="en-GB" b="1" dirty="0">
                <a:solidFill>
                  <a:srgbClr val="4E2B79"/>
                </a:solidFill>
                <a:latin typeface="Source Sans Pro" panose="020B0503030403020204" pitchFamily="34" charset="77"/>
              </a:rPr>
              <a:t>Over 400 people </a:t>
            </a:r>
            <a:r>
              <a:rPr lang="en-GB" dirty="0">
                <a:solidFill>
                  <a:srgbClr val="4E2B79"/>
                </a:solidFill>
                <a:latin typeface="Source Sans Pro" panose="020B0503030403020204" pitchFamily="34" charset="77"/>
              </a:rPr>
              <a:t>in Cornwall started a construction apprenticeship last year!</a:t>
            </a:r>
          </a:p>
        </p:txBody>
      </p:sp>
      <p:grpSp>
        <p:nvGrpSpPr>
          <p:cNvPr id="14" name="Group 13">
            <a:extLst>
              <a:ext uri="{FF2B5EF4-FFF2-40B4-BE49-F238E27FC236}">
                <a16:creationId xmlns:a16="http://schemas.microsoft.com/office/drawing/2014/main" id="{736C690A-A669-1EBE-F4F2-5FAFBDF736E8}"/>
              </a:ext>
            </a:extLst>
          </p:cNvPr>
          <p:cNvGrpSpPr/>
          <p:nvPr/>
        </p:nvGrpSpPr>
        <p:grpSpPr>
          <a:xfrm>
            <a:off x="1116530" y="656721"/>
            <a:ext cx="3834920" cy="825795"/>
            <a:chOff x="1116530" y="656721"/>
            <a:chExt cx="3834920" cy="825795"/>
          </a:xfrm>
        </p:grpSpPr>
        <p:sp>
          <p:nvSpPr>
            <p:cNvPr id="6" name="Title 1">
              <a:extLst>
                <a:ext uri="{FF2B5EF4-FFF2-40B4-BE49-F238E27FC236}">
                  <a16:creationId xmlns:a16="http://schemas.microsoft.com/office/drawing/2014/main" id="{E2C8E3A9-A1D9-38B5-22A8-9C3D19BECDED}"/>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9" name="Picture 8">
              <a:extLst>
                <a:ext uri="{FF2B5EF4-FFF2-40B4-BE49-F238E27FC236}">
                  <a16:creationId xmlns:a16="http://schemas.microsoft.com/office/drawing/2014/main" id="{758A5866-4BF7-801C-C890-78F22F2C5F74}"/>
                </a:ext>
              </a:extLst>
            </p:cNvPr>
            <p:cNvPicPr>
              <a:picLocks noChangeAspect="1"/>
            </p:cNvPicPr>
            <p:nvPr/>
          </p:nvPicPr>
          <p:blipFill>
            <a:blip r:embed="rId3"/>
            <a:stretch>
              <a:fillRect/>
            </a:stretch>
          </p:blipFill>
          <p:spPr>
            <a:xfrm>
              <a:off x="1116530" y="656721"/>
              <a:ext cx="1031970" cy="809388"/>
            </a:xfrm>
            <a:prstGeom prst="rect">
              <a:avLst/>
            </a:prstGeom>
          </p:spPr>
        </p:pic>
      </p:grpSp>
      <p:sp>
        <p:nvSpPr>
          <p:cNvPr id="15" name="TextBox 14">
            <a:extLst>
              <a:ext uri="{FF2B5EF4-FFF2-40B4-BE49-F238E27FC236}">
                <a16:creationId xmlns:a16="http://schemas.microsoft.com/office/drawing/2014/main" id="{D705850B-8737-A81A-950D-137A9EDE5457}"/>
              </a:ext>
            </a:extLst>
          </p:cNvPr>
          <p:cNvSpPr txBox="1"/>
          <p:nvPr/>
        </p:nvSpPr>
        <p:spPr>
          <a:xfrm>
            <a:off x="8474930" y="673128"/>
            <a:ext cx="3717069" cy="825180"/>
          </a:xfrm>
          <a:prstGeom prst="rect">
            <a:avLst/>
          </a:prstGeom>
          <a:solidFill>
            <a:schemeClr val="bg1"/>
          </a:solidFill>
        </p:spPr>
        <p:txBody>
          <a:bodyPr wrap="square" lIns="180000" tIns="180000" rIns="180000" bIns="180000" rtlCol="0">
            <a:spAutoFit/>
          </a:bodyPr>
          <a:lstStyle/>
          <a:p>
            <a:pPr algn="ctr"/>
            <a:r>
              <a:rPr lang="en-GB" sz="3000" dirty="0">
                <a:solidFill>
                  <a:srgbClr val="F05573"/>
                </a:solidFill>
                <a:latin typeface="Bryant Bold" panose="020B0503040000020003" pitchFamily="34" charset="77"/>
              </a:rPr>
              <a:t>ANSWER</a:t>
            </a:r>
            <a:endParaRPr lang="en-GB" sz="3000" dirty="0">
              <a:solidFill>
                <a:srgbClr val="F05573"/>
              </a:solidFill>
              <a:latin typeface="Source Sans Pro" panose="020B0503030403020204" pitchFamily="34" charset="77"/>
            </a:endParaRPr>
          </a:p>
        </p:txBody>
      </p:sp>
      <p:pic>
        <p:nvPicPr>
          <p:cNvPr id="8" name="Picture 7">
            <a:extLst>
              <a:ext uri="{FF2B5EF4-FFF2-40B4-BE49-F238E27FC236}">
                <a16:creationId xmlns:a16="http://schemas.microsoft.com/office/drawing/2014/main" id="{BBD393CE-8A0C-6D9F-33E5-591E24586291}"/>
              </a:ext>
            </a:extLst>
          </p:cNvPr>
          <p:cNvPicPr>
            <a:picLocks noChangeAspect="1"/>
          </p:cNvPicPr>
          <p:nvPr/>
        </p:nvPicPr>
        <p:blipFill>
          <a:blip r:embed="rId4"/>
          <a:stretch>
            <a:fillRect/>
          </a:stretch>
        </p:blipFill>
        <p:spPr>
          <a:xfrm>
            <a:off x="9875187" y="1865424"/>
            <a:ext cx="2076061" cy="2191397"/>
          </a:xfrm>
          <a:prstGeom prst="rect">
            <a:avLst/>
          </a:prstGeom>
        </p:spPr>
      </p:pic>
    </p:spTree>
    <p:extLst>
      <p:ext uri="{BB962C8B-B14F-4D97-AF65-F5344CB8AC3E}">
        <p14:creationId xmlns:p14="http://schemas.microsoft.com/office/powerpoint/2010/main" val="380753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a:extLst>
            <a:ext uri="{FF2B5EF4-FFF2-40B4-BE49-F238E27FC236}">
              <a16:creationId xmlns:a16="http://schemas.microsoft.com/office/drawing/2014/main" id="{AF057B38-8096-6EF5-96B5-466BE0CA687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4336CDB-E318-098A-B207-0B1EBA435049}"/>
              </a:ext>
            </a:extLst>
          </p:cNvPr>
          <p:cNvPicPr>
            <a:picLocks noChangeAspect="1"/>
          </p:cNvPicPr>
          <p:nvPr/>
        </p:nvPicPr>
        <p:blipFill>
          <a:blip r:embed="rId2"/>
          <a:srcRect l="8486" r="271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906D9216-8690-EDBE-D6D7-B8984AAAF86C}"/>
              </a:ext>
            </a:extLst>
          </p:cNvPr>
          <p:cNvSpPr txBox="1"/>
          <p:nvPr/>
        </p:nvSpPr>
        <p:spPr>
          <a:xfrm>
            <a:off x="1116531" y="2308311"/>
            <a:ext cx="9952522" cy="1748510"/>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Q3. </a:t>
            </a:r>
            <a:r>
              <a:rPr lang="en-GB" sz="3000" b="1" dirty="0">
                <a:solidFill>
                  <a:schemeClr val="bg1"/>
                </a:solidFill>
                <a:latin typeface="Source Sans Pro" panose="020B0503030403020204" pitchFamily="34" charset="77"/>
              </a:rPr>
              <a:t>True or False: </a:t>
            </a:r>
            <a:br>
              <a:rPr lang="en-GB" sz="3000" b="1"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All construction roles involve an element of getting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‘hands on’, being outdoors and getting mucky?</a:t>
            </a:r>
          </a:p>
        </p:txBody>
      </p:sp>
      <p:sp>
        <p:nvSpPr>
          <p:cNvPr id="4" name="TextBox 3">
            <a:extLst>
              <a:ext uri="{FF2B5EF4-FFF2-40B4-BE49-F238E27FC236}">
                <a16:creationId xmlns:a16="http://schemas.microsoft.com/office/drawing/2014/main" id="{5411A817-4B03-62C3-CA10-5583A46AF163}"/>
              </a:ext>
            </a:extLst>
          </p:cNvPr>
          <p:cNvSpPr txBox="1"/>
          <p:nvPr/>
        </p:nvSpPr>
        <p:spPr>
          <a:xfrm>
            <a:off x="2931684"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TRUE</a:t>
            </a:r>
          </a:p>
        </p:txBody>
      </p:sp>
      <p:sp>
        <p:nvSpPr>
          <p:cNvPr id="11" name="TextBox 10">
            <a:extLst>
              <a:ext uri="{FF2B5EF4-FFF2-40B4-BE49-F238E27FC236}">
                <a16:creationId xmlns:a16="http://schemas.microsoft.com/office/drawing/2014/main" id="{29ADBECC-9B3D-A6D7-61ED-11626E3E8A89}"/>
              </a:ext>
            </a:extLst>
          </p:cNvPr>
          <p:cNvSpPr txBox="1"/>
          <p:nvPr/>
        </p:nvSpPr>
        <p:spPr>
          <a:xfrm>
            <a:off x="6618084"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FALSE</a:t>
            </a:r>
          </a:p>
        </p:txBody>
      </p:sp>
      <p:grpSp>
        <p:nvGrpSpPr>
          <p:cNvPr id="14" name="Group 13">
            <a:extLst>
              <a:ext uri="{FF2B5EF4-FFF2-40B4-BE49-F238E27FC236}">
                <a16:creationId xmlns:a16="http://schemas.microsoft.com/office/drawing/2014/main" id="{231E1B33-E2C8-1F2C-E6B5-216E43D080B7}"/>
              </a:ext>
            </a:extLst>
          </p:cNvPr>
          <p:cNvGrpSpPr/>
          <p:nvPr/>
        </p:nvGrpSpPr>
        <p:grpSpPr>
          <a:xfrm>
            <a:off x="1116530" y="656721"/>
            <a:ext cx="3834920" cy="825795"/>
            <a:chOff x="1116530" y="656721"/>
            <a:chExt cx="3834920" cy="825795"/>
          </a:xfrm>
        </p:grpSpPr>
        <p:sp>
          <p:nvSpPr>
            <p:cNvPr id="15" name="Title 1">
              <a:extLst>
                <a:ext uri="{FF2B5EF4-FFF2-40B4-BE49-F238E27FC236}">
                  <a16:creationId xmlns:a16="http://schemas.microsoft.com/office/drawing/2014/main" id="{E9B9AEA1-570B-0F67-7BFC-F1823AAD1ED1}"/>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16" name="Picture 15">
              <a:extLst>
                <a:ext uri="{FF2B5EF4-FFF2-40B4-BE49-F238E27FC236}">
                  <a16:creationId xmlns:a16="http://schemas.microsoft.com/office/drawing/2014/main" id="{871E5770-91F0-9A3B-7D8A-BAFE434D5B2B}"/>
                </a:ext>
              </a:extLst>
            </p:cNvPr>
            <p:cNvPicPr>
              <a:picLocks noChangeAspect="1"/>
            </p:cNvPicPr>
            <p:nvPr/>
          </p:nvPicPr>
          <p:blipFill>
            <a:blip r:embed="rId3"/>
            <a:stretch>
              <a:fillRect/>
            </a:stretch>
          </p:blipFill>
          <p:spPr>
            <a:xfrm>
              <a:off x="1116530" y="656721"/>
              <a:ext cx="1031970" cy="809388"/>
            </a:xfrm>
            <a:prstGeom prst="rect">
              <a:avLst/>
            </a:prstGeom>
          </p:spPr>
        </p:pic>
      </p:grpSp>
    </p:spTree>
    <p:extLst>
      <p:ext uri="{BB962C8B-B14F-4D97-AF65-F5344CB8AC3E}">
        <p14:creationId xmlns:p14="http://schemas.microsoft.com/office/powerpoint/2010/main" val="2378373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5573"/>
        </a:solidFill>
        <a:effectLst/>
      </p:bgPr>
    </p:bg>
    <p:spTree>
      <p:nvGrpSpPr>
        <p:cNvPr id="1" name="">
          <a:extLst>
            <a:ext uri="{FF2B5EF4-FFF2-40B4-BE49-F238E27FC236}">
              <a16:creationId xmlns:a16="http://schemas.microsoft.com/office/drawing/2014/main" id="{0236DBFA-2CDA-71C4-CD62-81243728AC7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73BBF0F-DEF7-C3A5-E0A1-8A0BA9452373}"/>
              </a:ext>
            </a:extLst>
          </p:cNvPr>
          <p:cNvPicPr>
            <a:picLocks noChangeAspect="1"/>
          </p:cNvPicPr>
          <p:nvPr/>
        </p:nvPicPr>
        <p:blipFill>
          <a:blip r:embed="rId2"/>
          <a:srcRect l="8467" r="273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2078B61A-597F-2DA3-1E11-4534306422C2}"/>
              </a:ext>
            </a:extLst>
          </p:cNvPr>
          <p:cNvSpPr txBox="1"/>
          <p:nvPr/>
        </p:nvSpPr>
        <p:spPr>
          <a:xfrm>
            <a:off x="1116531" y="2308311"/>
            <a:ext cx="9952522" cy="1748510"/>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Q3. </a:t>
            </a:r>
            <a:r>
              <a:rPr lang="en-GB" sz="3000" b="1" dirty="0">
                <a:solidFill>
                  <a:schemeClr val="bg1"/>
                </a:solidFill>
                <a:latin typeface="Source Sans Pro" panose="020B0503030403020204" pitchFamily="34" charset="77"/>
              </a:rPr>
              <a:t>True or False: </a:t>
            </a:r>
            <a:br>
              <a:rPr lang="en-GB" sz="3000" b="1"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All construction roles involve an element of getting </a:t>
            </a:r>
            <a:br>
              <a:rPr lang="en-GB" sz="3000"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‘hands on’, being outdoors and getting mucky?</a:t>
            </a:r>
          </a:p>
        </p:txBody>
      </p:sp>
      <p:sp>
        <p:nvSpPr>
          <p:cNvPr id="12" name="TextBox 11">
            <a:extLst>
              <a:ext uri="{FF2B5EF4-FFF2-40B4-BE49-F238E27FC236}">
                <a16:creationId xmlns:a16="http://schemas.microsoft.com/office/drawing/2014/main" id="{90052D68-E65A-A497-0C40-47A30EA01D50}"/>
              </a:ext>
            </a:extLst>
          </p:cNvPr>
          <p:cNvSpPr txBox="1"/>
          <p:nvPr/>
        </p:nvSpPr>
        <p:spPr>
          <a:xfrm>
            <a:off x="1116530" y="4507339"/>
            <a:ext cx="2445536"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FALSE</a:t>
            </a:r>
          </a:p>
        </p:txBody>
      </p:sp>
      <p:sp>
        <p:nvSpPr>
          <p:cNvPr id="5" name="TextBox 4">
            <a:extLst>
              <a:ext uri="{FF2B5EF4-FFF2-40B4-BE49-F238E27FC236}">
                <a16:creationId xmlns:a16="http://schemas.microsoft.com/office/drawing/2014/main" id="{B43BAE10-11B6-FCD1-C1EA-7A642B686293}"/>
              </a:ext>
            </a:extLst>
          </p:cNvPr>
          <p:cNvSpPr txBox="1"/>
          <p:nvPr/>
        </p:nvSpPr>
        <p:spPr>
          <a:xfrm>
            <a:off x="4147986" y="4217655"/>
            <a:ext cx="3889611" cy="2025509"/>
          </a:xfrm>
          <a:prstGeom prst="rect">
            <a:avLst/>
          </a:prstGeom>
          <a:solidFill>
            <a:schemeClr val="bg1"/>
          </a:solidFill>
        </p:spPr>
        <p:txBody>
          <a:bodyPr wrap="square" lIns="180000" tIns="180000" rIns="180000" bIns="180000" rtlCol="0">
            <a:spAutoFit/>
          </a:bodyPr>
          <a:lstStyle/>
          <a:p>
            <a:r>
              <a:rPr lang="en-GB" b="1" dirty="0">
                <a:solidFill>
                  <a:srgbClr val="4E2B79"/>
                </a:solidFill>
                <a:latin typeface="Source Sans Pro" panose="020B0503030403020204" pitchFamily="34" charset="77"/>
              </a:rPr>
              <a:t>That’s a myth! </a:t>
            </a:r>
            <a:r>
              <a:rPr lang="en-GB" dirty="0">
                <a:solidFill>
                  <a:srgbClr val="4E2B79"/>
                </a:solidFill>
                <a:latin typeface="Source Sans Pro" panose="020B0503030403020204" pitchFamily="34" charset="77"/>
              </a:rPr>
              <a:t>If you want to be practical and hands on you can… </a:t>
            </a:r>
            <a:br>
              <a:rPr lang="en-GB" dirty="0">
                <a:solidFill>
                  <a:srgbClr val="4E2B79"/>
                </a:solidFill>
                <a:latin typeface="Source Sans Pro" panose="020B0503030403020204" pitchFamily="34" charset="77"/>
              </a:rPr>
            </a:br>
            <a:r>
              <a:rPr lang="en-GB" dirty="0">
                <a:solidFill>
                  <a:srgbClr val="4E2B79"/>
                </a:solidFill>
                <a:latin typeface="Source Sans Pro" panose="020B0503030403020204" pitchFamily="34" charset="77"/>
              </a:rPr>
              <a:t>But professional roles that involve designing, planning, programming, inspecting and management are in big demand!</a:t>
            </a:r>
          </a:p>
        </p:txBody>
      </p:sp>
      <p:grpSp>
        <p:nvGrpSpPr>
          <p:cNvPr id="14" name="Group 13">
            <a:extLst>
              <a:ext uri="{FF2B5EF4-FFF2-40B4-BE49-F238E27FC236}">
                <a16:creationId xmlns:a16="http://schemas.microsoft.com/office/drawing/2014/main" id="{FEE217E7-8781-CF48-89B5-56A3442868B5}"/>
              </a:ext>
            </a:extLst>
          </p:cNvPr>
          <p:cNvGrpSpPr/>
          <p:nvPr/>
        </p:nvGrpSpPr>
        <p:grpSpPr>
          <a:xfrm>
            <a:off x="1116530" y="656721"/>
            <a:ext cx="3834920" cy="825795"/>
            <a:chOff x="1116530" y="656721"/>
            <a:chExt cx="3834920" cy="825795"/>
          </a:xfrm>
        </p:grpSpPr>
        <p:sp>
          <p:nvSpPr>
            <p:cNvPr id="6" name="Title 1">
              <a:extLst>
                <a:ext uri="{FF2B5EF4-FFF2-40B4-BE49-F238E27FC236}">
                  <a16:creationId xmlns:a16="http://schemas.microsoft.com/office/drawing/2014/main" id="{105157A7-B5AE-70AB-303A-17F4B2589701}"/>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9" name="Picture 8">
              <a:extLst>
                <a:ext uri="{FF2B5EF4-FFF2-40B4-BE49-F238E27FC236}">
                  <a16:creationId xmlns:a16="http://schemas.microsoft.com/office/drawing/2014/main" id="{454CADE6-A3F8-FF22-CDEE-63C4106C3C0B}"/>
                </a:ext>
              </a:extLst>
            </p:cNvPr>
            <p:cNvPicPr>
              <a:picLocks noChangeAspect="1"/>
            </p:cNvPicPr>
            <p:nvPr/>
          </p:nvPicPr>
          <p:blipFill>
            <a:blip r:embed="rId3"/>
            <a:stretch>
              <a:fillRect/>
            </a:stretch>
          </p:blipFill>
          <p:spPr>
            <a:xfrm>
              <a:off x="1116530" y="656721"/>
              <a:ext cx="1031970" cy="809388"/>
            </a:xfrm>
            <a:prstGeom prst="rect">
              <a:avLst/>
            </a:prstGeom>
          </p:spPr>
        </p:pic>
      </p:grpSp>
      <p:sp>
        <p:nvSpPr>
          <p:cNvPr id="15" name="TextBox 14">
            <a:extLst>
              <a:ext uri="{FF2B5EF4-FFF2-40B4-BE49-F238E27FC236}">
                <a16:creationId xmlns:a16="http://schemas.microsoft.com/office/drawing/2014/main" id="{E682FBB0-B149-4632-7F23-C947D7ABD47A}"/>
              </a:ext>
            </a:extLst>
          </p:cNvPr>
          <p:cNvSpPr txBox="1"/>
          <p:nvPr/>
        </p:nvSpPr>
        <p:spPr>
          <a:xfrm>
            <a:off x="8474930" y="673128"/>
            <a:ext cx="3717069" cy="825180"/>
          </a:xfrm>
          <a:prstGeom prst="rect">
            <a:avLst/>
          </a:prstGeom>
          <a:solidFill>
            <a:schemeClr val="bg1"/>
          </a:solidFill>
        </p:spPr>
        <p:txBody>
          <a:bodyPr wrap="square" lIns="180000" tIns="180000" rIns="180000" bIns="180000" rtlCol="0">
            <a:spAutoFit/>
          </a:bodyPr>
          <a:lstStyle/>
          <a:p>
            <a:pPr algn="ctr"/>
            <a:r>
              <a:rPr lang="en-GB" sz="3000" dirty="0">
                <a:solidFill>
                  <a:srgbClr val="F05573"/>
                </a:solidFill>
                <a:latin typeface="Bryant Bold" panose="020B0503040000020003" pitchFamily="34" charset="77"/>
              </a:rPr>
              <a:t>ANSWER</a:t>
            </a:r>
            <a:endParaRPr lang="en-GB" sz="3000" dirty="0">
              <a:solidFill>
                <a:srgbClr val="F05573"/>
              </a:solidFill>
              <a:latin typeface="Source Sans Pro" panose="020B0503030403020204" pitchFamily="34" charset="77"/>
            </a:endParaRPr>
          </a:p>
        </p:txBody>
      </p:sp>
      <p:pic>
        <p:nvPicPr>
          <p:cNvPr id="4" name="Picture 3">
            <a:extLst>
              <a:ext uri="{FF2B5EF4-FFF2-40B4-BE49-F238E27FC236}">
                <a16:creationId xmlns:a16="http://schemas.microsoft.com/office/drawing/2014/main" id="{B9E3E59A-E108-4829-3E05-591793A9AB0C}"/>
              </a:ext>
            </a:extLst>
          </p:cNvPr>
          <p:cNvPicPr>
            <a:picLocks noChangeAspect="1"/>
          </p:cNvPicPr>
          <p:nvPr/>
        </p:nvPicPr>
        <p:blipFill>
          <a:blip r:embed="rId4"/>
          <a:stretch>
            <a:fillRect/>
          </a:stretch>
        </p:blipFill>
        <p:spPr>
          <a:xfrm>
            <a:off x="9060131" y="3948542"/>
            <a:ext cx="2570395" cy="2275512"/>
          </a:xfrm>
          <a:prstGeom prst="rect">
            <a:avLst/>
          </a:prstGeom>
        </p:spPr>
      </p:pic>
    </p:spTree>
    <p:extLst>
      <p:ext uri="{BB962C8B-B14F-4D97-AF65-F5344CB8AC3E}">
        <p14:creationId xmlns:p14="http://schemas.microsoft.com/office/powerpoint/2010/main" val="21165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a:extLst>
            <a:ext uri="{FF2B5EF4-FFF2-40B4-BE49-F238E27FC236}">
              <a16:creationId xmlns:a16="http://schemas.microsoft.com/office/drawing/2014/main" id="{1D6EE379-FACE-A236-AB7D-370472A02D7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3DA752B-DC1F-9C10-C474-7CA41FEA9662}"/>
              </a:ext>
            </a:extLst>
          </p:cNvPr>
          <p:cNvPicPr>
            <a:picLocks noChangeAspect="1"/>
          </p:cNvPicPr>
          <p:nvPr/>
        </p:nvPicPr>
        <p:blipFill>
          <a:blip r:embed="rId2"/>
          <a:srcRect l="8486" r="271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3EA0FA22-8220-576C-C311-097959C03B15}"/>
              </a:ext>
            </a:extLst>
          </p:cNvPr>
          <p:cNvSpPr txBox="1"/>
          <p:nvPr/>
        </p:nvSpPr>
        <p:spPr>
          <a:xfrm>
            <a:off x="1116531" y="2308311"/>
            <a:ext cx="9952522" cy="1286845"/>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Q4. </a:t>
            </a:r>
            <a:r>
              <a:rPr lang="en-GB" sz="3000" dirty="0">
                <a:solidFill>
                  <a:schemeClr val="bg1"/>
                </a:solidFill>
                <a:latin typeface="Source Sans Pro" panose="020B0503030403020204" pitchFamily="34" charset="77"/>
              </a:rPr>
              <a:t>How is the construction and built environment sector going to help us reach our </a:t>
            </a:r>
            <a:r>
              <a:rPr lang="en-GB" sz="3000" b="1" dirty="0">
                <a:solidFill>
                  <a:schemeClr val="bg1"/>
                </a:solidFill>
                <a:latin typeface="Source Sans Pro" panose="020B0503030403020204" pitchFamily="34" charset="77"/>
              </a:rPr>
              <a:t>Carbon Net Zero goals</a:t>
            </a:r>
            <a:r>
              <a:rPr lang="en-GB" sz="3000" dirty="0">
                <a:solidFill>
                  <a:schemeClr val="bg1"/>
                </a:solidFill>
                <a:latin typeface="Source Sans Pro" panose="020B0503030403020204" pitchFamily="34" charset="77"/>
              </a:rPr>
              <a:t>?</a:t>
            </a:r>
          </a:p>
        </p:txBody>
      </p:sp>
      <p:sp>
        <p:nvSpPr>
          <p:cNvPr id="4" name="TextBox 3">
            <a:extLst>
              <a:ext uri="{FF2B5EF4-FFF2-40B4-BE49-F238E27FC236}">
                <a16:creationId xmlns:a16="http://schemas.microsoft.com/office/drawing/2014/main" id="{DA086D49-E073-C1C0-E453-045BDB07317F}"/>
              </a:ext>
            </a:extLst>
          </p:cNvPr>
          <p:cNvSpPr txBox="1"/>
          <p:nvPr/>
        </p:nvSpPr>
        <p:spPr>
          <a:xfrm>
            <a:off x="1116530" y="3905322"/>
            <a:ext cx="2718491" cy="1748510"/>
          </a:xfrm>
          <a:prstGeom prst="rect">
            <a:avLst/>
          </a:prstGeom>
          <a:solidFill>
            <a:schemeClr val="bg1"/>
          </a:solidFill>
        </p:spPr>
        <p:txBody>
          <a:bodyPr wrap="square" lIns="180000" tIns="180000" rIns="180000" bIns="180000" rtlCol="0">
            <a:spAutoFit/>
          </a:bodyPr>
          <a:lstStyle/>
          <a:p>
            <a:r>
              <a:rPr lang="en-GB" dirty="0">
                <a:solidFill>
                  <a:srgbClr val="04A1AF"/>
                </a:solidFill>
                <a:latin typeface="Bryant Bold" panose="020B0503040000020003" pitchFamily="34" charset="77"/>
              </a:rPr>
              <a:t>A. </a:t>
            </a:r>
            <a:r>
              <a:rPr lang="en-GB" dirty="0">
                <a:solidFill>
                  <a:srgbClr val="4E2B79"/>
                </a:solidFill>
                <a:latin typeface="Source Sans Pro" panose="020B0503030403020204" pitchFamily="34" charset="77"/>
              </a:rPr>
              <a:t>By ‘retro-fitting’ homes to make them more energy efficient with insulation, heat pumps and solar panels.</a:t>
            </a:r>
          </a:p>
        </p:txBody>
      </p:sp>
      <p:sp>
        <p:nvSpPr>
          <p:cNvPr id="11" name="TextBox 10">
            <a:extLst>
              <a:ext uri="{FF2B5EF4-FFF2-40B4-BE49-F238E27FC236}">
                <a16:creationId xmlns:a16="http://schemas.microsoft.com/office/drawing/2014/main" id="{8AA5F461-AE2B-04D8-7545-EA0F850191DE}"/>
              </a:ext>
            </a:extLst>
          </p:cNvPr>
          <p:cNvSpPr txBox="1"/>
          <p:nvPr/>
        </p:nvSpPr>
        <p:spPr>
          <a:xfrm>
            <a:off x="4244575" y="3905322"/>
            <a:ext cx="3553126" cy="1748510"/>
          </a:xfrm>
          <a:prstGeom prst="rect">
            <a:avLst/>
          </a:prstGeom>
          <a:solidFill>
            <a:schemeClr val="bg1"/>
          </a:solidFill>
        </p:spPr>
        <p:txBody>
          <a:bodyPr wrap="square" lIns="180000" tIns="180000" rIns="180000" bIns="180000" rtlCol="0">
            <a:spAutoFit/>
          </a:bodyPr>
          <a:lstStyle/>
          <a:p>
            <a:r>
              <a:rPr lang="en-GB" dirty="0">
                <a:solidFill>
                  <a:srgbClr val="04A1AF"/>
                </a:solidFill>
                <a:latin typeface="Bryant Bold" panose="020B0503040000020003" pitchFamily="34" charset="77"/>
              </a:rPr>
              <a:t>B. </a:t>
            </a:r>
            <a:r>
              <a:rPr lang="en-GB" dirty="0">
                <a:solidFill>
                  <a:srgbClr val="4E2B79"/>
                </a:solidFill>
                <a:latin typeface="Source Sans Pro" panose="020B0503030403020204" pitchFamily="34" charset="77"/>
              </a:rPr>
              <a:t>By using digital technologies, robotics and 3D printing to create buildings in ‘modules’ in factories with environmentally friendly materials and less waste.</a:t>
            </a:r>
          </a:p>
        </p:txBody>
      </p:sp>
      <p:sp>
        <p:nvSpPr>
          <p:cNvPr id="12" name="TextBox 11">
            <a:extLst>
              <a:ext uri="{FF2B5EF4-FFF2-40B4-BE49-F238E27FC236}">
                <a16:creationId xmlns:a16="http://schemas.microsoft.com/office/drawing/2014/main" id="{A5CABD08-F0FC-595B-5B9C-D8CB2F89508A}"/>
              </a:ext>
            </a:extLst>
          </p:cNvPr>
          <p:cNvSpPr txBox="1"/>
          <p:nvPr/>
        </p:nvSpPr>
        <p:spPr>
          <a:xfrm>
            <a:off x="8207256" y="3905322"/>
            <a:ext cx="2861797" cy="1748510"/>
          </a:xfrm>
          <a:prstGeom prst="rect">
            <a:avLst/>
          </a:prstGeom>
          <a:solidFill>
            <a:schemeClr val="bg1"/>
          </a:solidFill>
        </p:spPr>
        <p:txBody>
          <a:bodyPr wrap="square" lIns="180000" tIns="180000" rIns="180000" bIns="180000" rtlCol="0">
            <a:spAutoFit/>
          </a:bodyPr>
          <a:lstStyle/>
          <a:p>
            <a:r>
              <a:rPr lang="en-GB" dirty="0">
                <a:solidFill>
                  <a:srgbClr val="04A1AF"/>
                </a:solidFill>
                <a:latin typeface="Bryant Bold" panose="020B0503040000020003" pitchFamily="34" charset="77"/>
              </a:rPr>
              <a:t>C. </a:t>
            </a:r>
            <a:r>
              <a:rPr lang="en-GB" dirty="0">
                <a:solidFill>
                  <a:srgbClr val="4E2B79"/>
                </a:solidFill>
                <a:latin typeface="Source Sans Pro" panose="020B0503030403020204" pitchFamily="34" charset="77"/>
              </a:rPr>
              <a:t>By contributing to the building of structures for renewable energy sources such as Geothermal and Offshore Wind Energy.</a:t>
            </a:r>
          </a:p>
        </p:txBody>
      </p:sp>
      <p:grpSp>
        <p:nvGrpSpPr>
          <p:cNvPr id="14" name="Group 13">
            <a:extLst>
              <a:ext uri="{FF2B5EF4-FFF2-40B4-BE49-F238E27FC236}">
                <a16:creationId xmlns:a16="http://schemas.microsoft.com/office/drawing/2014/main" id="{9A845B3A-51D5-427B-3A06-2609B3A82ABA}"/>
              </a:ext>
            </a:extLst>
          </p:cNvPr>
          <p:cNvGrpSpPr/>
          <p:nvPr/>
        </p:nvGrpSpPr>
        <p:grpSpPr>
          <a:xfrm>
            <a:off x="1116530" y="656721"/>
            <a:ext cx="3834920" cy="825795"/>
            <a:chOff x="1116530" y="656721"/>
            <a:chExt cx="3834920" cy="825795"/>
          </a:xfrm>
        </p:grpSpPr>
        <p:sp>
          <p:nvSpPr>
            <p:cNvPr id="15" name="Title 1">
              <a:extLst>
                <a:ext uri="{FF2B5EF4-FFF2-40B4-BE49-F238E27FC236}">
                  <a16:creationId xmlns:a16="http://schemas.microsoft.com/office/drawing/2014/main" id="{67A92463-EB0F-F04C-7F92-4B75F71FFFF9}"/>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16" name="Picture 15">
              <a:extLst>
                <a:ext uri="{FF2B5EF4-FFF2-40B4-BE49-F238E27FC236}">
                  <a16:creationId xmlns:a16="http://schemas.microsoft.com/office/drawing/2014/main" id="{6345AB7B-DBAA-DD39-3CC8-26893D61C34D}"/>
                </a:ext>
              </a:extLst>
            </p:cNvPr>
            <p:cNvPicPr>
              <a:picLocks noChangeAspect="1"/>
            </p:cNvPicPr>
            <p:nvPr/>
          </p:nvPicPr>
          <p:blipFill>
            <a:blip r:embed="rId3"/>
            <a:stretch>
              <a:fillRect/>
            </a:stretch>
          </p:blipFill>
          <p:spPr>
            <a:xfrm>
              <a:off x="1116530" y="656721"/>
              <a:ext cx="1031970" cy="809388"/>
            </a:xfrm>
            <a:prstGeom prst="rect">
              <a:avLst/>
            </a:prstGeom>
          </p:spPr>
        </p:pic>
      </p:grpSp>
    </p:spTree>
    <p:extLst>
      <p:ext uri="{BB962C8B-B14F-4D97-AF65-F5344CB8AC3E}">
        <p14:creationId xmlns:p14="http://schemas.microsoft.com/office/powerpoint/2010/main" val="54153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5573"/>
        </a:solidFill>
        <a:effectLst/>
      </p:bgPr>
    </p:bg>
    <p:spTree>
      <p:nvGrpSpPr>
        <p:cNvPr id="1" name="">
          <a:extLst>
            <a:ext uri="{FF2B5EF4-FFF2-40B4-BE49-F238E27FC236}">
              <a16:creationId xmlns:a16="http://schemas.microsoft.com/office/drawing/2014/main" id="{F774E3A6-46B8-B20B-BA16-B27D50B3CB0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F4BA98F-2A0F-42CA-5974-677279F06038}"/>
              </a:ext>
            </a:extLst>
          </p:cNvPr>
          <p:cNvPicPr>
            <a:picLocks noChangeAspect="1"/>
          </p:cNvPicPr>
          <p:nvPr/>
        </p:nvPicPr>
        <p:blipFill>
          <a:blip r:embed="rId2"/>
          <a:srcRect l="8467" r="2730"/>
          <a:stretch/>
        </p:blipFill>
        <p:spPr>
          <a:xfrm>
            <a:off x="0" y="465882"/>
            <a:ext cx="12192000" cy="5926235"/>
          </a:xfrm>
          <a:prstGeom prst="rect">
            <a:avLst/>
          </a:prstGeom>
        </p:spPr>
      </p:pic>
      <p:sp>
        <p:nvSpPr>
          <p:cNvPr id="5" name="TextBox 4">
            <a:extLst>
              <a:ext uri="{FF2B5EF4-FFF2-40B4-BE49-F238E27FC236}">
                <a16:creationId xmlns:a16="http://schemas.microsoft.com/office/drawing/2014/main" id="{5A9297F5-FE73-E80A-06F1-31A530B89682}"/>
              </a:ext>
            </a:extLst>
          </p:cNvPr>
          <p:cNvSpPr txBox="1"/>
          <p:nvPr/>
        </p:nvSpPr>
        <p:spPr>
          <a:xfrm>
            <a:off x="1116530" y="3799124"/>
            <a:ext cx="4465404" cy="2055766"/>
          </a:xfrm>
          <a:prstGeom prst="rect">
            <a:avLst/>
          </a:prstGeom>
          <a:solidFill>
            <a:schemeClr val="bg1"/>
          </a:solidFill>
        </p:spPr>
        <p:txBody>
          <a:bodyPr wrap="square" lIns="180000" tIns="180000" rIns="180000" bIns="180000" rtlCol="0">
            <a:spAutoFit/>
          </a:bodyPr>
          <a:lstStyle/>
          <a:p>
            <a:pPr algn="ctr"/>
            <a:r>
              <a:rPr lang="en-GB" b="1" dirty="0">
                <a:solidFill>
                  <a:srgbClr val="4E2B79"/>
                </a:solidFill>
                <a:latin typeface="Source Sans Pro" panose="020B0503030403020204" pitchFamily="34" charset="77"/>
              </a:rPr>
              <a:t>All of these! </a:t>
            </a:r>
            <a:r>
              <a:rPr lang="en-GB" dirty="0">
                <a:solidFill>
                  <a:srgbClr val="4E2B79"/>
                </a:solidFill>
                <a:latin typeface="Source Sans Pro" panose="020B0503030403020204" pitchFamily="34" charset="77"/>
              </a:rPr>
              <a:t>If your values are rooted in environmental sustainability, and positively shaping Cornwall’s future landscape, then a career in construction could see you making a major impact. And digital skills will be in big demand!</a:t>
            </a:r>
          </a:p>
        </p:txBody>
      </p:sp>
      <p:grpSp>
        <p:nvGrpSpPr>
          <p:cNvPr id="14" name="Group 13">
            <a:extLst>
              <a:ext uri="{FF2B5EF4-FFF2-40B4-BE49-F238E27FC236}">
                <a16:creationId xmlns:a16="http://schemas.microsoft.com/office/drawing/2014/main" id="{E19B4DD5-43AC-1EAB-F141-B18FF2C3FEED}"/>
              </a:ext>
            </a:extLst>
          </p:cNvPr>
          <p:cNvGrpSpPr/>
          <p:nvPr/>
        </p:nvGrpSpPr>
        <p:grpSpPr>
          <a:xfrm>
            <a:off x="1116530" y="656721"/>
            <a:ext cx="3834920" cy="825795"/>
            <a:chOff x="1116530" y="656721"/>
            <a:chExt cx="3834920" cy="825795"/>
          </a:xfrm>
        </p:grpSpPr>
        <p:sp>
          <p:nvSpPr>
            <p:cNvPr id="6" name="Title 1">
              <a:extLst>
                <a:ext uri="{FF2B5EF4-FFF2-40B4-BE49-F238E27FC236}">
                  <a16:creationId xmlns:a16="http://schemas.microsoft.com/office/drawing/2014/main" id="{09C3DD98-F6E7-05C1-C84C-A4CC0977FB72}"/>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9" name="Picture 8">
              <a:extLst>
                <a:ext uri="{FF2B5EF4-FFF2-40B4-BE49-F238E27FC236}">
                  <a16:creationId xmlns:a16="http://schemas.microsoft.com/office/drawing/2014/main" id="{51D91FA1-71B0-07FD-CA25-F0E38E264BC6}"/>
                </a:ext>
              </a:extLst>
            </p:cNvPr>
            <p:cNvPicPr>
              <a:picLocks noChangeAspect="1"/>
            </p:cNvPicPr>
            <p:nvPr/>
          </p:nvPicPr>
          <p:blipFill>
            <a:blip r:embed="rId3"/>
            <a:stretch>
              <a:fillRect/>
            </a:stretch>
          </p:blipFill>
          <p:spPr>
            <a:xfrm>
              <a:off x="1116530" y="656721"/>
              <a:ext cx="1031970" cy="809388"/>
            </a:xfrm>
            <a:prstGeom prst="rect">
              <a:avLst/>
            </a:prstGeom>
          </p:spPr>
        </p:pic>
      </p:grpSp>
      <p:sp>
        <p:nvSpPr>
          <p:cNvPr id="15" name="TextBox 14">
            <a:extLst>
              <a:ext uri="{FF2B5EF4-FFF2-40B4-BE49-F238E27FC236}">
                <a16:creationId xmlns:a16="http://schemas.microsoft.com/office/drawing/2014/main" id="{511F126F-9896-96DE-A550-A1928B92B365}"/>
              </a:ext>
            </a:extLst>
          </p:cNvPr>
          <p:cNvSpPr txBox="1"/>
          <p:nvPr/>
        </p:nvSpPr>
        <p:spPr>
          <a:xfrm>
            <a:off x="8474930" y="673128"/>
            <a:ext cx="3717069" cy="825180"/>
          </a:xfrm>
          <a:prstGeom prst="rect">
            <a:avLst/>
          </a:prstGeom>
          <a:solidFill>
            <a:schemeClr val="bg1"/>
          </a:solidFill>
        </p:spPr>
        <p:txBody>
          <a:bodyPr wrap="square" lIns="180000" tIns="180000" rIns="180000" bIns="180000" rtlCol="0">
            <a:spAutoFit/>
          </a:bodyPr>
          <a:lstStyle/>
          <a:p>
            <a:pPr algn="ctr"/>
            <a:r>
              <a:rPr lang="en-GB" sz="3000" dirty="0">
                <a:solidFill>
                  <a:srgbClr val="F05573"/>
                </a:solidFill>
                <a:latin typeface="Bryant Bold" panose="020B0503040000020003" pitchFamily="34" charset="77"/>
              </a:rPr>
              <a:t>ANSWER</a:t>
            </a:r>
            <a:endParaRPr lang="en-GB" sz="3000" dirty="0">
              <a:solidFill>
                <a:srgbClr val="F05573"/>
              </a:solidFill>
              <a:latin typeface="Source Sans Pro" panose="020B0503030403020204" pitchFamily="34" charset="77"/>
            </a:endParaRPr>
          </a:p>
        </p:txBody>
      </p:sp>
      <p:sp>
        <p:nvSpPr>
          <p:cNvPr id="4" name="TextBox 3">
            <a:extLst>
              <a:ext uri="{FF2B5EF4-FFF2-40B4-BE49-F238E27FC236}">
                <a16:creationId xmlns:a16="http://schemas.microsoft.com/office/drawing/2014/main" id="{4D0D62E2-2AD1-07AA-5DB6-767E223CF148}"/>
              </a:ext>
            </a:extLst>
          </p:cNvPr>
          <p:cNvSpPr txBox="1"/>
          <p:nvPr/>
        </p:nvSpPr>
        <p:spPr>
          <a:xfrm>
            <a:off x="1116531" y="2308311"/>
            <a:ext cx="9952522" cy="1286845"/>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Q4. </a:t>
            </a:r>
            <a:r>
              <a:rPr lang="en-GB" sz="3000" dirty="0">
                <a:solidFill>
                  <a:schemeClr val="bg1"/>
                </a:solidFill>
                <a:latin typeface="Source Sans Pro" panose="020B0503030403020204" pitchFamily="34" charset="77"/>
              </a:rPr>
              <a:t>How is the construction and built environment sector going to help us reach our </a:t>
            </a:r>
            <a:r>
              <a:rPr lang="en-GB" sz="3000" b="1" dirty="0">
                <a:solidFill>
                  <a:schemeClr val="bg1"/>
                </a:solidFill>
                <a:latin typeface="Source Sans Pro" panose="020B0503030403020204" pitchFamily="34" charset="77"/>
              </a:rPr>
              <a:t>Carbon Net Zero goals</a:t>
            </a:r>
            <a:r>
              <a:rPr lang="en-GB" sz="3000" dirty="0">
                <a:solidFill>
                  <a:schemeClr val="bg1"/>
                </a:solidFill>
                <a:latin typeface="Source Sans Pro" panose="020B0503030403020204" pitchFamily="34" charset="77"/>
              </a:rPr>
              <a:t>?</a:t>
            </a:r>
          </a:p>
        </p:txBody>
      </p:sp>
      <p:pic>
        <p:nvPicPr>
          <p:cNvPr id="8" name="Picture 7">
            <a:extLst>
              <a:ext uri="{FF2B5EF4-FFF2-40B4-BE49-F238E27FC236}">
                <a16:creationId xmlns:a16="http://schemas.microsoft.com/office/drawing/2014/main" id="{B2EFD9FB-5891-3E34-6011-6B749C24F79C}"/>
              </a:ext>
            </a:extLst>
          </p:cNvPr>
          <p:cNvPicPr>
            <a:picLocks noChangeAspect="1"/>
          </p:cNvPicPr>
          <p:nvPr/>
        </p:nvPicPr>
        <p:blipFill>
          <a:blip r:embed="rId4"/>
          <a:stretch>
            <a:fillRect/>
          </a:stretch>
        </p:blipFill>
        <p:spPr>
          <a:xfrm>
            <a:off x="5964072" y="3751927"/>
            <a:ext cx="6241575" cy="3115103"/>
          </a:xfrm>
          <a:prstGeom prst="rect">
            <a:avLst/>
          </a:prstGeom>
        </p:spPr>
      </p:pic>
    </p:spTree>
    <p:extLst>
      <p:ext uri="{BB962C8B-B14F-4D97-AF65-F5344CB8AC3E}">
        <p14:creationId xmlns:p14="http://schemas.microsoft.com/office/powerpoint/2010/main" val="18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a:extLst>
            <a:ext uri="{FF2B5EF4-FFF2-40B4-BE49-F238E27FC236}">
              <a16:creationId xmlns:a16="http://schemas.microsoft.com/office/drawing/2014/main" id="{CE08BFDF-1D0D-3BAB-D636-3550777C20B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305DFDE-1D66-354C-672D-CBA25B5D447B}"/>
              </a:ext>
            </a:extLst>
          </p:cNvPr>
          <p:cNvPicPr>
            <a:picLocks noChangeAspect="1"/>
          </p:cNvPicPr>
          <p:nvPr/>
        </p:nvPicPr>
        <p:blipFill>
          <a:blip r:embed="rId2"/>
          <a:srcRect l="8486" r="2710"/>
          <a:stretch/>
        </p:blipFill>
        <p:spPr>
          <a:xfrm>
            <a:off x="0" y="465882"/>
            <a:ext cx="12192000" cy="5926235"/>
          </a:xfrm>
          <a:prstGeom prst="rect">
            <a:avLst/>
          </a:prstGeom>
        </p:spPr>
      </p:pic>
      <p:sp>
        <p:nvSpPr>
          <p:cNvPr id="3" name="TextBox 2">
            <a:extLst>
              <a:ext uri="{FF2B5EF4-FFF2-40B4-BE49-F238E27FC236}">
                <a16:creationId xmlns:a16="http://schemas.microsoft.com/office/drawing/2014/main" id="{C0413955-B797-A9F7-6780-EA45D6D5EB14}"/>
              </a:ext>
            </a:extLst>
          </p:cNvPr>
          <p:cNvSpPr txBox="1"/>
          <p:nvPr/>
        </p:nvSpPr>
        <p:spPr>
          <a:xfrm>
            <a:off x="1116531" y="2308311"/>
            <a:ext cx="9952522" cy="1286845"/>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Q5. </a:t>
            </a:r>
            <a:r>
              <a:rPr lang="en-GB" sz="3000" b="1" dirty="0">
                <a:solidFill>
                  <a:schemeClr val="bg1"/>
                </a:solidFill>
                <a:latin typeface="Source Sans Pro" panose="020B0503030403020204" pitchFamily="34" charset="77"/>
              </a:rPr>
              <a:t>True or False: </a:t>
            </a:r>
            <a:br>
              <a:rPr lang="en-GB" sz="3000" b="1"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The construction industry is dominated by men.</a:t>
            </a:r>
          </a:p>
        </p:txBody>
      </p:sp>
      <p:sp>
        <p:nvSpPr>
          <p:cNvPr id="4" name="TextBox 3">
            <a:extLst>
              <a:ext uri="{FF2B5EF4-FFF2-40B4-BE49-F238E27FC236}">
                <a16:creationId xmlns:a16="http://schemas.microsoft.com/office/drawing/2014/main" id="{5A9E0187-B8FE-52E8-32B3-642F9B618D94}"/>
              </a:ext>
            </a:extLst>
          </p:cNvPr>
          <p:cNvSpPr txBox="1"/>
          <p:nvPr/>
        </p:nvSpPr>
        <p:spPr>
          <a:xfrm>
            <a:off x="2931684"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TRUE</a:t>
            </a:r>
          </a:p>
        </p:txBody>
      </p:sp>
      <p:sp>
        <p:nvSpPr>
          <p:cNvPr id="11" name="TextBox 10">
            <a:extLst>
              <a:ext uri="{FF2B5EF4-FFF2-40B4-BE49-F238E27FC236}">
                <a16:creationId xmlns:a16="http://schemas.microsoft.com/office/drawing/2014/main" id="{617AA2A8-D3BC-8E18-E93B-CA7893929AD9}"/>
              </a:ext>
            </a:extLst>
          </p:cNvPr>
          <p:cNvSpPr txBox="1"/>
          <p:nvPr/>
        </p:nvSpPr>
        <p:spPr>
          <a:xfrm>
            <a:off x="6618084" y="4423937"/>
            <a:ext cx="2592440"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FALSE</a:t>
            </a:r>
          </a:p>
        </p:txBody>
      </p:sp>
      <p:grpSp>
        <p:nvGrpSpPr>
          <p:cNvPr id="14" name="Group 13">
            <a:extLst>
              <a:ext uri="{FF2B5EF4-FFF2-40B4-BE49-F238E27FC236}">
                <a16:creationId xmlns:a16="http://schemas.microsoft.com/office/drawing/2014/main" id="{3A08FE92-B29F-5C47-E37C-781EDC9E9937}"/>
              </a:ext>
            </a:extLst>
          </p:cNvPr>
          <p:cNvGrpSpPr/>
          <p:nvPr/>
        </p:nvGrpSpPr>
        <p:grpSpPr>
          <a:xfrm>
            <a:off x="1116530" y="656721"/>
            <a:ext cx="3834920" cy="825795"/>
            <a:chOff x="1116530" y="656721"/>
            <a:chExt cx="3834920" cy="825795"/>
          </a:xfrm>
        </p:grpSpPr>
        <p:sp>
          <p:nvSpPr>
            <p:cNvPr id="15" name="Title 1">
              <a:extLst>
                <a:ext uri="{FF2B5EF4-FFF2-40B4-BE49-F238E27FC236}">
                  <a16:creationId xmlns:a16="http://schemas.microsoft.com/office/drawing/2014/main" id="{5DD9322B-BE02-D286-5759-2A89055ADDD5}"/>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16" name="Picture 15">
              <a:extLst>
                <a:ext uri="{FF2B5EF4-FFF2-40B4-BE49-F238E27FC236}">
                  <a16:creationId xmlns:a16="http://schemas.microsoft.com/office/drawing/2014/main" id="{68342FDA-1439-5A04-9D7F-0CA3830CD635}"/>
                </a:ext>
              </a:extLst>
            </p:cNvPr>
            <p:cNvPicPr>
              <a:picLocks noChangeAspect="1"/>
            </p:cNvPicPr>
            <p:nvPr/>
          </p:nvPicPr>
          <p:blipFill>
            <a:blip r:embed="rId3"/>
            <a:stretch>
              <a:fillRect/>
            </a:stretch>
          </p:blipFill>
          <p:spPr>
            <a:xfrm>
              <a:off x="1116530" y="656721"/>
              <a:ext cx="1031970" cy="809388"/>
            </a:xfrm>
            <a:prstGeom prst="rect">
              <a:avLst/>
            </a:prstGeom>
          </p:spPr>
        </p:pic>
      </p:grpSp>
    </p:spTree>
    <p:extLst>
      <p:ext uri="{BB962C8B-B14F-4D97-AF65-F5344CB8AC3E}">
        <p14:creationId xmlns:p14="http://schemas.microsoft.com/office/powerpoint/2010/main" val="204363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5573"/>
        </a:solidFill>
        <a:effectLst/>
      </p:bgPr>
    </p:bg>
    <p:spTree>
      <p:nvGrpSpPr>
        <p:cNvPr id="1" name="">
          <a:extLst>
            <a:ext uri="{FF2B5EF4-FFF2-40B4-BE49-F238E27FC236}">
              <a16:creationId xmlns:a16="http://schemas.microsoft.com/office/drawing/2014/main" id="{0909B809-6433-A5DC-5EF4-560F567D77DF}"/>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21EDCE2-E3A7-489D-8B05-5650FCB2FD25}"/>
              </a:ext>
            </a:extLst>
          </p:cNvPr>
          <p:cNvPicPr>
            <a:picLocks noChangeAspect="1"/>
          </p:cNvPicPr>
          <p:nvPr/>
        </p:nvPicPr>
        <p:blipFill>
          <a:blip r:embed="rId2"/>
          <a:srcRect l="8467" r="2730"/>
          <a:stretch/>
        </p:blipFill>
        <p:spPr>
          <a:xfrm>
            <a:off x="0" y="465882"/>
            <a:ext cx="12192000" cy="5926235"/>
          </a:xfrm>
          <a:prstGeom prst="rect">
            <a:avLst/>
          </a:prstGeom>
        </p:spPr>
      </p:pic>
      <p:sp>
        <p:nvSpPr>
          <p:cNvPr id="12" name="TextBox 11">
            <a:extLst>
              <a:ext uri="{FF2B5EF4-FFF2-40B4-BE49-F238E27FC236}">
                <a16:creationId xmlns:a16="http://schemas.microsoft.com/office/drawing/2014/main" id="{D60ED8AB-6575-9EBE-02E6-B7DEC2B399BC}"/>
              </a:ext>
            </a:extLst>
          </p:cNvPr>
          <p:cNvSpPr txBox="1"/>
          <p:nvPr/>
        </p:nvSpPr>
        <p:spPr>
          <a:xfrm>
            <a:off x="1116530" y="4423937"/>
            <a:ext cx="2445536" cy="1157918"/>
          </a:xfrm>
          <a:prstGeom prst="rect">
            <a:avLst/>
          </a:prstGeom>
          <a:solidFill>
            <a:schemeClr val="bg1"/>
          </a:solidFill>
        </p:spPr>
        <p:txBody>
          <a:bodyPr wrap="square" lIns="180000" tIns="360000" rIns="180000" bIns="360000" rtlCol="0">
            <a:spAutoFit/>
          </a:bodyPr>
          <a:lstStyle/>
          <a:p>
            <a:pPr algn="ctr"/>
            <a:r>
              <a:rPr lang="en-GB" sz="2800" dirty="0">
                <a:solidFill>
                  <a:srgbClr val="4E2B79"/>
                </a:solidFill>
                <a:latin typeface="Bryant Bold" panose="020B0503040000020003" pitchFamily="34" charset="77"/>
              </a:rPr>
              <a:t>TRUE</a:t>
            </a:r>
          </a:p>
        </p:txBody>
      </p:sp>
      <p:sp>
        <p:nvSpPr>
          <p:cNvPr id="5" name="TextBox 4">
            <a:extLst>
              <a:ext uri="{FF2B5EF4-FFF2-40B4-BE49-F238E27FC236}">
                <a16:creationId xmlns:a16="http://schemas.microsoft.com/office/drawing/2014/main" id="{24D6F572-45BD-D69B-0551-25A9525CF5F1}"/>
              </a:ext>
            </a:extLst>
          </p:cNvPr>
          <p:cNvSpPr txBox="1"/>
          <p:nvPr/>
        </p:nvSpPr>
        <p:spPr>
          <a:xfrm>
            <a:off x="3985147" y="4423937"/>
            <a:ext cx="5704763" cy="1458248"/>
          </a:xfrm>
          <a:prstGeom prst="rect">
            <a:avLst/>
          </a:prstGeom>
          <a:solidFill>
            <a:schemeClr val="bg1"/>
          </a:solidFill>
        </p:spPr>
        <p:txBody>
          <a:bodyPr wrap="square" lIns="180000" tIns="180000" rIns="180000" bIns="180000" rtlCol="0">
            <a:spAutoFit/>
          </a:bodyPr>
          <a:lstStyle/>
          <a:p>
            <a:r>
              <a:rPr lang="en-GB" b="1" dirty="0">
                <a:solidFill>
                  <a:srgbClr val="4E2B79"/>
                </a:solidFill>
                <a:latin typeface="Source Sans Pro" panose="020B0503030403020204" pitchFamily="34" charset="77"/>
              </a:rPr>
              <a:t>This is true,  BUT the story here is changing rapidly. </a:t>
            </a:r>
          </a:p>
          <a:p>
            <a:r>
              <a:rPr lang="en-GB" dirty="0">
                <a:solidFill>
                  <a:srgbClr val="4E2B79"/>
                </a:solidFill>
                <a:latin typeface="Source Sans Pro" panose="020B0503030403020204" pitchFamily="34" charset="77"/>
              </a:rPr>
              <a:t>The industry is becoming more inclusive with a much better gender balance. So, it’s definitely not just a ‘job for the boys’ anymore!</a:t>
            </a:r>
          </a:p>
        </p:txBody>
      </p:sp>
      <p:grpSp>
        <p:nvGrpSpPr>
          <p:cNvPr id="14" name="Group 13">
            <a:extLst>
              <a:ext uri="{FF2B5EF4-FFF2-40B4-BE49-F238E27FC236}">
                <a16:creationId xmlns:a16="http://schemas.microsoft.com/office/drawing/2014/main" id="{48B2BD35-F533-A9B7-D5DA-F15541F37F3B}"/>
              </a:ext>
            </a:extLst>
          </p:cNvPr>
          <p:cNvGrpSpPr/>
          <p:nvPr/>
        </p:nvGrpSpPr>
        <p:grpSpPr>
          <a:xfrm>
            <a:off x="1116530" y="656721"/>
            <a:ext cx="3834920" cy="825795"/>
            <a:chOff x="1116530" y="656721"/>
            <a:chExt cx="3834920" cy="825795"/>
          </a:xfrm>
        </p:grpSpPr>
        <p:sp>
          <p:nvSpPr>
            <p:cNvPr id="6" name="Title 1">
              <a:extLst>
                <a:ext uri="{FF2B5EF4-FFF2-40B4-BE49-F238E27FC236}">
                  <a16:creationId xmlns:a16="http://schemas.microsoft.com/office/drawing/2014/main" id="{5CBCE561-BC78-0939-F46E-982C42FEB8B9}"/>
                </a:ext>
              </a:extLst>
            </p:cNvPr>
            <p:cNvSpPr txBox="1">
              <a:spLocks/>
            </p:cNvSpPr>
            <p:nvPr/>
          </p:nvSpPr>
          <p:spPr>
            <a:xfrm>
              <a:off x="2305223" y="673128"/>
              <a:ext cx="2646227" cy="809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2000" b="1" dirty="0">
                  <a:solidFill>
                    <a:schemeClr val="bg1"/>
                  </a:solidFill>
                  <a:latin typeface="Bryant Bold" panose="020B0503040000020003" pitchFamily="34" charset="77"/>
                </a:rPr>
                <a:t>QUIZ: Construction in Cornwall and the Isles of Scilly</a:t>
              </a:r>
            </a:p>
          </p:txBody>
        </p:sp>
        <p:pic>
          <p:nvPicPr>
            <p:cNvPr id="9" name="Picture 8">
              <a:extLst>
                <a:ext uri="{FF2B5EF4-FFF2-40B4-BE49-F238E27FC236}">
                  <a16:creationId xmlns:a16="http://schemas.microsoft.com/office/drawing/2014/main" id="{9D4A8ED3-6179-8923-E69D-B33397EC6537}"/>
                </a:ext>
              </a:extLst>
            </p:cNvPr>
            <p:cNvPicPr>
              <a:picLocks noChangeAspect="1"/>
            </p:cNvPicPr>
            <p:nvPr/>
          </p:nvPicPr>
          <p:blipFill>
            <a:blip r:embed="rId3"/>
            <a:stretch>
              <a:fillRect/>
            </a:stretch>
          </p:blipFill>
          <p:spPr>
            <a:xfrm>
              <a:off x="1116530" y="656721"/>
              <a:ext cx="1031970" cy="809388"/>
            </a:xfrm>
            <a:prstGeom prst="rect">
              <a:avLst/>
            </a:prstGeom>
          </p:spPr>
        </p:pic>
      </p:grpSp>
      <p:sp>
        <p:nvSpPr>
          <p:cNvPr id="15" name="TextBox 14">
            <a:extLst>
              <a:ext uri="{FF2B5EF4-FFF2-40B4-BE49-F238E27FC236}">
                <a16:creationId xmlns:a16="http://schemas.microsoft.com/office/drawing/2014/main" id="{D59E9B73-27C8-2ADA-4206-E99D64D9F3ED}"/>
              </a:ext>
            </a:extLst>
          </p:cNvPr>
          <p:cNvSpPr txBox="1"/>
          <p:nvPr/>
        </p:nvSpPr>
        <p:spPr>
          <a:xfrm>
            <a:off x="8474930" y="673128"/>
            <a:ext cx="3717069" cy="825180"/>
          </a:xfrm>
          <a:prstGeom prst="rect">
            <a:avLst/>
          </a:prstGeom>
          <a:solidFill>
            <a:schemeClr val="bg1"/>
          </a:solidFill>
        </p:spPr>
        <p:txBody>
          <a:bodyPr wrap="square" lIns="180000" tIns="180000" rIns="180000" bIns="180000" rtlCol="0">
            <a:spAutoFit/>
          </a:bodyPr>
          <a:lstStyle/>
          <a:p>
            <a:pPr algn="ctr"/>
            <a:r>
              <a:rPr lang="en-GB" sz="3000" dirty="0">
                <a:solidFill>
                  <a:srgbClr val="F05573"/>
                </a:solidFill>
                <a:latin typeface="Bryant Bold" panose="020B0503040000020003" pitchFamily="34" charset="77"/>
              </a:rPr>
              <a:t>ANSWER</a:t>
            </a:r>
            <a:endParaRPr lang="en-GB" sz="3000" dirty="0">
              <a:solidFill>
                <a:srgbClr val="F05573"/>
              </a:solidFill>
              <a:latin typeface="Source Sans Pro" panose="020B0503030403020204" pitchFamily="34" charset="77"/>
            </a:endParaRPr>
          </a:p>
        </p:txBody>
      </p:sp>
      <p:sp>
        <p:nvSpPr>
          <p:cNvPr id="4" name="TextBox 3">
            <a:extLst>
              <a:ext uri="{FF2B5EF4-FFF2-40B4-BE49-F238E27FC236}">
                <a16:creationId xmlns:a16="http://schemas.microsoft.com/office/drawing/2014/main" id="{7CCA83A9-2883-634A-DC82-3DD470D953CD}"/>
              </a:ext>
            </a:extLst>
          </p:cNvPr>
          <p:cNvSpPr txBox="1"/>
          <p:nvPr/>
        </p:nvSpPr>
        <p:spPr>
          <a:xfrm>
            <a:off x="1116531" y="2308311"/>
            <a:ext cx="9952522" cy="1286845"/>
          </a:xfrm>
          <a:prstGeom prst="rect">
            <a:avLst/>
          </a:prstGeom>
          <a:solidFill>
            <a:srgbClr val="4E2B79"/>
          </a:solidFill>
        </p:spPr>
        <p:txBody>
          <a:bodyPr wrap="square" lIns="180000" tIns="180000" rIns="180000" bIns="180000" rtlCol="0">
            <a:spAutoFit/>
          </a:bodyPr>
          <a:lstStyle/>
          <a:p>
            <a:pPr algn="ctr"/>
            <a:r>
              <a:rPr lang="en-GB" sz="3000" dirty="0">
                <a:solidFill>
                  <a:schemeClr val="bg1"/>
                </a:solidFill>
                <a:latin typeface="Bryant Bold" panose="020B0503040000020003" pitchFamily="34" charset="77"/>
              </a:rPr>
              <a:t>Q5. </a:t>
            </a:r>
            <a:r>
              <a:rPr lang="en-GB" sz="3000" b="1" dirty="0">
                <a:solidFill>
                  <a:schemeClr val="bg1"/>
                </a:solidFill>
                <a:latin typeface="Source Sans Pro" panose="020B0503030403020204" pitchFamily="34" charset="77"/>
              </a:rPr>
              <a:t>True or False: </a:t>
            </a:r>
            <a:br>
              <a:rPr lang="en-GB" sz="3000" b="1" dirty="0">
                <a:solidFill>
                  <a:schemeClr val="bg1"/>
                </a:solidFill>
                <a:latin typeface="Source Sans Pro" panose="020B0503030403020204" pitchFamily="34" charset="77"/>
              </a:rPr>
            </a:br>
            <a:r>
              <a:rPr lang="en-GB" sz="3000" dirty="0">
                <a:solidFill>
                  <a:schemeClr val="bg1"/>
                </a:solidFill>
                <a:latin typeface="Source Sans Pro" panose="020B0503030403020204" pitchFamily="34" charset="77"/>
              </a:rPr>
              <a:t>The construction industry is dominated by men.</a:t>
            </a:r>
          </a:p>
        </p:txBody>
      </p:sp>
      <p:pic>
        <p:nvPicPr>
          <p:cNvPr id="7" name="Picture 6">
            <a:extLst>
              <a:ext uri="{FF2B5EF4-FFF2-40B4-BE49-F238E27FC236}">
                <a16:creationId xmlns:a16="http://schemas.microsoft.com/office/drawing/2014/main" id="{C6B41F37-24B4-0026-3698-96602DEF085C}"/>
              </a:ext>
            </a:extLst>
          </p:cNvPr>
          <p:cNvPicPr>
            <a:picLocks noChangeAspect="1"/>
          </p:cNvPicPr>
          <p:nvPr/>
        </p:nvPicPr>
        <p:blipFill>
          <a:blip r:embed="rId4"/>
          <a:stretch>
            <a:fillRect/>
          </a:stretch>
        </p:blipFill>
        <p:spPr>
          <a:xfrm>
            <a:off x="9564020" y="3753805"/>
            <a:ext cx="2177325" cy="2845558"/>
          </a:xfrm>
          <a:prstGeom prst="rect">
            <a:avLst/>
          </a:prstGeom>
        </p:spPr>
      </p:pic>
    </p:spTree>
    <p:extLst>
      <p:ext uri="{BB962C8B-B14F-4D97-AF65-F5344CB8AC3E}">
        <p14:creationId xmlns:p14="http://schemas.microsoft.com/office/powerpoint/2010/main" val="20150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C058-B84D-0B84-1326-E950F0DE9B6C}"/>
              </a:ext>
            </a:extLst>
          </p:cNvPr>
          <p:cNvSpPr>
            <a:spLocks noGrp="1"/>
          </p:cNvSpPr>
          <p:nvPr>
            <p:ph type="title"/>
          </p:nvPr>
        </p:nvSpPr>
        <p:spPr>
          <a:xfrm>
            <a:off x="228112" y="371610"/>
            <a:ext cx="11041379" cy="490909"/>
          </a:xfrm>
        </p:spPr>
        <p:txBody>
          <a:bodyPr>
            <a:normAutofit fontScale="90000"/>
          </a:bodyPr>
          <a:lstStyle/>
          <a:p>
            <a:r>
              <a:rPr lang="en-GB" dirty="0">
                <a:solidFill>
                  <a:srgbClr val="4E2B79"/>
                </a:solidFill>
                <a:latin typeface="Bryant Bold" panose="020B0503040000020003" pitchFamily="34" charset="77"/>
              </a:rPr>
              <a:t>Delivery plan for Construction Champions </a:t>
            </a:r>
            <a:endParaRPr lang="en-GB" sz="1800" dirty="0">
              <a:solidFill>
                <a:srgbClr val="4E2B79"/>
              </a:solidFill>
              <a:latin typeface="Source Sans Pro" panose="020F0502020204030204" pitchFamily="34" charset="0"/>
              <a:ea typeface="Source Sans Pro" panose="020F0502020204030204" pitchFamily="34" charset="0"/>
            </a:endParaRPr>
          </a:p>
        </p:txBody>
      </p:sp>
      <p:graphicFrame>
        <p:nvGraphicFramePr>
          <p:cNvPr id="7" name="Table 7">
            <a:extLst>
              <a:ext uri="{FF2B5EF4-FFF2-40B4-BE49-F238E27FC236}">
                <a16:creationId xmlns:a16="http://schemas.microsoft.com/office/drawing/2014/main" id="{A13D8B83-BEAA-81EF-95B1-3B3D733DF6B7}"/>
              </a:ext>
            </a:extLst>
          </p:cNvPr>
          <p:cNvGraphicFramePr>
            <a:graphicFrameLocks noGrp="1"/>
          </p:cNvGraphicFramePr>
          <p:nvPr>
            <p:extLst>
              <p:ext uri="{D42A27DB-BD31-4B8C-83A1-F6EECF244321}">
                <p14:modId xmlns:p14="http://schemas.microsoft.com/office/powerpoint/2010/main" val="591129490"/>
              </p:ext>
            </p:extLst>
          </p:nvPr>
        </p:nvGraphicFramePr>
        <p:xfrm>
          <a:off x="312420" y="1791613"/>
          <a:ext cx="11556001" cy="4948401"/>
        </p:xfrm>
        <a:graphic>
          <a:graphicData uri="http://schemas.openxmlformats.org/drawingml/2006/table">
            <a:tbl>
              <a:tblPr firstRow="1" bandRow="1">
                <a:tableStyleId>{5C22544A-7EE6-4342-B048-85BDC9FD1C3A}</a:tableStyleId>
              </a:tblPr>
              <a:tblGrid>
                <a:gridCol w="2383424">
                  <a:extLst>
                    <a:ext uri="{9D8B030D-6E8A-4147-A177-3AD203B41FA5}">
                      <a16:colId xmlns:a16="http://schemas.microsoft.com/office/drawing/2014/main" val="3649066642"/>
                    </a:ext>
                  </a:extLst>
                </a:gridCol>
                <a:gridCol w="9172577">
                  <a:extLst>
                    <a:ext uri="{9D8B030D-6E8A-4147-A177-3AD203B41FA5}">
                      <a16:colId xmlns:a16="http://schemas.microsoft.com/office/drawing/2014/main" val="3227074788"/>
                    </a:ext>
                  </a:extLst>
                </a:gridCol>
              </a:tblGrid>
              <a:tr h="340401">
                <a:tc>
                  <a:txBody>
                    <a:bodyPr/>
                    <a:lstStyle/>
                    <a:p>
                      <a:pPr algn="l"/>
                      <a:r>
                        <a:rPr lang="en-GB" sz="1200" b="1" i="0" kern="1200" dirty="0">
                          <a:solidFill>
                            <a:schemeClr val="lt1"/>
                          </a:solidFill>
                          <a:effectLst/>
                          <a:latin typeface="Source Sans Pro" panose="020B0503030403020204" pitchFamily="34" charset="77"/>
                          <a:ea typeface="+mn-ea"/>
                          <a:cs typeface="+mn-cs"/>
                        </a:rPr>
                        <a:t>SEQUENCE &amp; TIMINGS</a:t>
                      </a:r>
                      <a:endParaRPr lang="en-GB" sz="1200" b="1" dirty="0">
                        <a:latin typeface="Source Sans Pro" panose="020B0503030403020204" pitchFamily="34" charset="77"/>
                      </a:endParaRP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200" b="1" i="0" kern="1200" dirty="0">
                          <a:solidFill>
                            <a:schemeClr val="lt1"/>
                          </a:solidFill>
                          <a:effectLst/>
                          <a:latin typeface="Source Sans Pro" panose="020B0503030403020204" pitchFamily="34" charset="77"/>
                          <a:ea typeface="+mn-ea"/>
                          <a:cs typeface="+mn-cs"/>
                        </a:rPr>
                        <a:t>ACTIVITY DESCRIPTION</a:t>
                      </a: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solidFill>
                  </a:tcPr>
                </a:tc>
                <a:extLst>
                  <a:ext uri="{0D108BD9-81ED-4DB2-BD59-A6C34878D82A}">
                    <a16:rowId xmlns:a16="http://schemas.microsoft.com/office/drawing/2014/main" val="321869622"/>
                  </a:ext>
                </a:extLst>
              </a:tr>
              <a:tr h="1152000">
                <a:tc>
                  <a:txBody>
                    <a:bodyPr/>
                    <a:lstStyle/>
                    <a:p>
                      <a:pPr algn="l"/>
                      <a:r>
                        <a:rPr lang="en-GB" sz="2000" b="0" dirty="0">
                          <a:latin typeface="Bryant Bold" panose="020B0503040000020003" pitchFamily="34" charset="77"/>
                        </a:rPr>
                        <a:t>Getting started</a:t>
                      </a:r>
                    </a:p>
                    <a:p>
                      <a:pPr algn="l"/>
                      <a:r>
                        <a:rPr lang="en-GB" sz="1600" dirty="0">
                          <a:latin typeface="+mn-lt"/>
                        </a:rPr>
                        <a:t>10m</a:t>
                      </a:r>
                      <a:br>
                        <a:rPr lang="en-GB" sz="1200" dirty="0">
                          <a:latin typeface="+mn-lt"/>
                        </a:rPr>
                      </a:br>
                      <a:endParaRPr lang="en-GB" sz="1200" dirty="0">
                        <a:latin typeface="+mn-lt"/>
                      </a:endParaRPr>
                    </a:p>
                    <a:p>
                      <a:pPr algn="l"/>
                      <a:r>
                        <a:rPr lang="en-GB" sz="1400" b="0" dirty="0">
                          <a:latin typeface="+mn-lt"/>
                        </a:rPr>
                        <a:t>Slide 4 or Slide 5</a:t>
                      </a: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3ED"/>
                    </a:solidFill>
                  </a:tcPr>
                </a:tc>
                <a:tc>
                  <a:txBody>
                    <a:bodyPr/>
                    <a:lstStyle/>
                    <a:p>
                      <a:pPr marL="0" indent="0" algn="l">
                        <a:lnSpc>
                          <a:spcPct val="100000"/>
                        </a:lnSpc>
                        <a:spcAft>
                          <a:spcPts val="600"/>
                        </a:spcAft>
                        <a:buNone/>
                      </a:pPr>
                      <a:r>
                        <a:rPr lang="en-GB" sz="1100" b="0" dirty="0">
                          <a:latin typeface="+mn-lt"/>
                        </a:rPr>
                        <a:t>Introduce yourself and get straight in to Option 1 or 2</a:t>
                      </a:r>
                    </a:p>
                    <a:p>
                      <a:pPr marL="180000" indent="-171450" algn="l">
                        <a:lnSpc>
                          <a:spcPct val="100000"/>
                        </a:lnSpc>
                        <a:spcAft>
                          <a:spcPts val="600"/>
                        </a:spcAft>
                        <a:buFont typeface="Arial" panose="020B0604020202020204" pitchFamily="34" charset="0"/>
                        <a:buChar char="•"/>
                      </a:pPr>
                      <a:r>
                        <a:rPr lang="en-GB" sz="1100" b="1" dirty="0">
                          <a:latin typeface="+mn-lt"/>
                        </a:rPr>
                        <a:t>Option 1: Use slide 4 </a:t>
                      </a:r>
                      <a:r>
                        <a:rPr lang="en-GB" sz="1100" b="0" dirty="0">
                          <a:latin typeface="+mn-lt"/>
                        </a:rPr>
                        <a:t> if pupils know you work in Construction &amp; the Built Environment; ask young people to write a word/do a doodle and discuss. You might like to note any negative perceptions they have shared to come back to at the end of  your session.</a:t>
                      </a:r>
                    </a:p>
                    <a:p>
                      <a:pPr marL="180000" indent="-171450" algn="l">
                        <a:lnSpc>
                          <a:spcPct val="100000"/>
                        </a:lnSpc>
                        <a:spcAft>
                          <a:spcPts val="600"/>
                        </a:spcAft>
                        <a:buFont typeface="Arial" panose="020B0604020202020204" pitchFamily="34" charset="0"/>
                        <a:buChar char="•"/>
                      </a:pPr>
                      <a:r>
                        <a:rPr lang="en-GB" sz="1100" b="1" dirty="0">
                          <a:latin typeface="+mn-lt"/>
                        </a:rPr>
                        <a:t>Option 2: Use Slide 5 </a:t>
                      </a:r>
                      <a:r>
                        <a:rPr lang="en-GB" sz="1100" b="0" dirty="0">
                          <a:latin typeface="+mn-lt"/>
                        </a:rPr>
                        <a:t>if you have kept your sector unknown; ask pupils to discuss and feedback; reveal the sector, are they surprised at some of the quotes? Why? Why not?</a:t>
                      </a: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3ED"/>
                    </a:solidFill>
                  </a:tcPr>
                </a:tc>
                <a:extLst>
                  <a:ext uri="{0D108BD9-81ED-4DB2-BD59-A6C34878D82A}">
                    <a16:rowId xmlns:a16="http://schemas.microsoft.com/office/drawing/2014/main" val="2097260921"/>
                  </a:ext>
                </a:extLst>
              </a:tr>
              <a:tr h="1152000">
                <a:tc>
                  <a:txBody>
                    <a:bodyPr/>
                    <a:lstStyle/>
                    <a:p>
                      <a:pPr algn="l">
                        <a:lnSpc>
                          <a:spcPts val="2000"/>
                        </a:lnSpc>
                      </a:pPr>
                      <a:r>
                        <a:rPr lang="en-GB" sz="2000" b="0" dirty="0">
                          <a:latin typeface="Bryant Bold" panose="020B0503040000020003" pitchFamily="34" charset="77"/>
                        </a:rPr>
                        <a:t>What people love about their job..</a:t>
                      </a:r>
                    </a:p>
                    <a:p>
                      <a:pPr algn="l"/>
                      <a:r>
                        <a:rPr lang="en-GB" sz="1600" dirty="0">
                          <a:latin typeface="+mn-lt"/>
                        </a:rPr>
                        <a:t>2m</a:t>
                      </a:r>
                    </a:p>
                    <a:p>
                      <a:pPr algn="l"/>
                      <a:r>
                        <a:rPr lang="en-GB" sz="1400" b="0" dirty="0">
                          <a:latin typeface="+mn-lt"/>
                        </a:rPr>
                        <a:t>Slide 6</a:t>
                      </a: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alpha val="34902"/>
                      </a:srgbClr>
                    </a:solidFill>
                  </a:tcPr>
                </a:tc>
                <a:tc>
                  <a:txBody>
                    <a:bodyPr/>
                    <a:lstStyle/>
                    <a:p>
                      <a:pPr algn="l">
                        <a:lnSpc>
                          <a:spcPct val="100000"/>
                        </a:lnSpc>
                      </a:pPr>
                      <a:r>
                        <a:rPr lang="en-GB" sz="1100" dirty="0">
                          <a:latin typeface="+mn-lt"/>
                        </a:rPr>
                        <a:t>Point out the huge demand for people  in Construction &amp; the Built Environment in Cornwall and The Isles of Scilly and play the short film embedded on slide 6 </a:t>
                      </a:r>
                      <a:r>
                        <a:rPr lang="en-GB" sz="1100" dirty="0">
                          <a:latin typeface="+mn-lt"/>
                          <a:hlinkClick r:id="rId3"/>
                        </a:rPr>
                        <a:t>Design and Build Cornwall's Future: What I love about construction is...</a:t>
                      </a:r>
                      <a:r>
                        <a:rPr lang="en-GB" sz="1100" dirty="0">
                          <a:latin typeface="+mn-lt"/>
                        </a:rPr>
                        <a:t> /</a:t>
                      </a:r>
                      <a:r>
                        <a:rPr lang="en-GB" sz="1100" kern="1200" dirty="0">
                          <a:solidFill>
                            <a:schemeClr val="dk1"/>
                          </a:solidFill>
                          <a:effectLst/>
                          <a:latin typeface="+mn-lt"/>
                          <a:ea typeface="+mn-ea"/>
                          <a:cs typeface="+mn-cs"/>
                        </a:rPr>
                        <a:t> </a:t>
                      </a:r>
                      <a:r>
                        <a:rPr lang="en-GB" sz="1100" kern="1200" dirty="0">
                          <a:solidFill>
                            <a:schemeClr val="dk1"/>
                          </a:solidFill>
                          <a:effectLst/>
                          <a:latin typeface="+mn-lt"/>
                          <a:ea typeface="+mn-ea"/>
                          <a:cs typeface="+mn-cs"/>
                          <a:hlinkClick r:id="rId4"/>
                        </a:rPr>
                        <a:t>https://youtu.be/lZbx9H0y78I</a:t>
                      </a:r>
                      <a:endParaRPr lang="en-GB" sz="1100" dirty="0">
                        <a:latin typeface="+mn-lt"/>
                      </a:endParaRP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alpha val="34902"/>
                      </a:srgbClr>
                    </a:solidFill>
                  </a:tcPr>
                </a:tc>
                <a:extLst>
                  <a:ext uri="{0D108BD9-81ED-4DB2-BD59-A6C34878D82A}">
                    <a16:rowId xmlns:a16="http://schemas.microsoft.com/office/drawing/2014/main" val="3958044452"/>
                  </a:ext>
                </a:extLst>
              </a:tr>
              <a:tr h="2304000">
                <a:tc>
                  <a:txBody>
                    <a:bodyPr/>
                    <a:lstStyle/>
                    <a:p>
                      <a:pPr algn="l"/>
                      <a:r>
                        <a:rPr lang="en-GB" sz="2000" kern="1200" dirty="0">
                          <a:solidFill>
                            <a:schemeClr val="dk1"/>
                          </a:solidFill>
                          <a:latin typeface="Bryant Bold" panose="020B0503040000020003" pitchFamily="34" charset="77"/>
                          <a:ea typeface="+mn-ea"/>
                          <a:cs typeface="+mn-cs"/>
                        </a:rPr>
                        <a:t>My Job in Construction &amp; The Built Environment</a:t>
                      </a:r>
                    </a:p>
                    <a:p>
                      <a:pPr algn="l"/>
                      <a:r>
                        <a:rPr lang="en-GB" sz="1600" dirty="0">
                          <a:latin typeface="+mn-lt"/>
                        </a:rPr>
                        <a:t>8-10m</a:t>
                      </a:r>
                    </a:p>
                    <a:p>
                      <a:pPr algn="l"/>
                      <a:endParaRPr lang="en-GB" sz="1400" dirty="0">
                        <a:latin typeface="+mn-lt"/>
                      </a:endParaRPr>
                    </a:p>
                    <a:p>
                      <a:pPr algn="l"/>
                      <a:r>
                        <a:rPr lang="en-GB" sz="1400" dirty="0">
                          <a:latin typeface="+mn-lt"/>
                        </a:rPr>
                        <a:t>Slide 7 and 8</a:t>
                      </a:r>
                    </a:p>
                    <a:p>
                      <a:pPr algn="l"/>
                      <a:r>
                        <a:rPr lang="en-GB" sz="1400" i="1" dirty="0">
                          <a:latin typeface="+mn-lt"/>
                        </a:rPr>
                        <a:t>(example on Slide 7)</a:t>
                      </a: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alpha val="13333"/>
                      </a:srgbClr>
                    </a:solidFill>
                  </a:tcPr>
                </a:tc>
                <a:tc>
                  <a:txBody>
                    <a:bodyPr/>
                    <a:lstStyle/>
                    <a:p>
                      <a:pPr algn="l">
                        <a:lnSpc>
                          <a:spcPct val="100000"/>
                        </a:lnSpc>
                        <a:spcAft>
                          <a:spcPts val="600"/>
                        </a:spcAft>
                      </a:pPr>
                      <a:r>
                        <a:rPr lang="en-GB" sz="1100" b="1" dirty="0">
                          <a:latin typeface="+mn-lt"/>
                        </a:rPr>
                        <a:t>Personalise the slide: </a:t>
                      </a:r>
                      <a:br>
                        <a:rPr lang="en-GB" sz="1100" b="1" dirty="0">
                          <a:latin typeface="+mn-lt"/>
                        </a:rPr>
                      </a:br>
                      <a:r>
                        <a:rPr lang="en-GB" sz="1100" dirty="0">
                          <a:latin typeface="+mn-lt"/>
                        </a:rPr>
                        <a:t>Try to avoid lots of text; stick to pictures and key words that will prompt what you want to share and give visual learners a hook. Make sure any ‘jargon’ words are explained; such as ‘salary’, sub-contractor’, ‘supply-chain’, ‘part-time’, ‘contracting’ etc.</a:t>
                      </a:r>
                    </a:p>
                    <a:p>
                      <a:pPr algn="l">
                        <a:lnSpc>
                          <a:spcPct val="100000"/>
                        </a:lnSpc>
                      </a:pPr>
                      <a:r>
                        <a:rPr lang="en-GB" sz="1100" b="1" dirty="0">
                          <a:latin typeface="+mn-lt"/>
                        </a:rPr>
                        <a:t>Things to talk about might include: </a:t>
                      </a:r>
                    </a:p>
                    <a:p>
                      <a:pPr marL="180000" indent="-180000" algn="l">
                        <a:lnSpc>
                          <a:spcPct val="100000"/>
                        </a:lnSpc>
                        <a:buFont typeface="Arial" panose="020B0604020202020204" pitchFamily="34" charset="0"/>
                        <a:buChar char="•"/>
                      </a:pPr>
                      <a:r>
                        <a:rPr lang="en-GB" sz="1000" dirty="0">
                          <a:latin typeface="+mn-lt"/>
                        </a:rPr>
                        <a:t>Explanation of your job title if not obvious</a:t>
                      </a:r>
                    </a:p>
                    <a:p>
                      <a:pPr marL="180000" indent="-180000" algn="l">
                        <a:lnSpc>
                          <a:spcPct val="100000"/>
                        </a:lnSpc>
                        <a:buFont typeface="Arial" panose="020B0604020202020204" pitchFamily="34" charset="0"/>
                        <a:buChar char="•"/>
                      </a:pPr>
                      <a:r>
                        <a:rPr lang="en-GB" sz="1000" dirty="0">
                          <a:latin typeface="+mn-lt"/>
                        </a:rPr>
                        <a:t>A typical day/the tasks you do</a:t>
                      </a:r>
                    </a:p>
                    <a:p>
                      <a:pPr marL="180000" indent="-180000" algn="l">
                        <a:lnSpc>
                          <a:spcPct val="100000"/>
                        </a:lnSpc>
                        <a:buFont typeface="Arial" panose="020B0604020202020204" pitchFamily="34" charset="0"/>
                        <a:buChar char="•"/>
                      </a:pPr>
                      <a:r>
                        <a:rPr lang="en-GB" sz="1000" dirty="0">
                          <a:latin typeface="+mn-lt"/>
                        </a:rPr>
                        <a:t>The pathway into your role</a:t>
                      </a:r>
                    </a:p>
                    <a:p>
                      <a:pPr marL="180000" indent="-180000" algn="l">
                        <a:lnSpc>
                          <a:spcPct val="100000"/>
                        </a:lnSpc>
                        <a:buFont typeface="Arial" panose="020B0604020202020204" pitchFamily="34" charset="0"/>
                        <a:buChar char="•"/>
                      </a:pPr>
                      <a:r>
                        <a:rPr lang="en-GB" sz="1000" dirty="0">
                          <a:latin typeface="+mn-lt"/>
                        </a:rPr>
                        <a:t>The skills you use (or look for in other people if you are an employer)</a:t>
                      </a:r>
                    </a:p>
                    <a:p>
                      <a:pPr marL="180000" indent="-180000" algn="l">
                        <a:lnSpc>
                          <a:spcPct val="100000"/>
                        </a:lnSpc>
                        <a:buFont typeface="Arial" panose="020B0604020202020204" pitchFamily="34" charset="0"/>
                        <a:buChar char="•"/>
                      </a:pPr>
                      <a:r>
                        <a:rPr lang="en-GB" sz="1000" dirty="0">
                          <a:latin typeface="+mn-lt"/>
                        </a:rPr>
                        <a:t>The best thing about your job/The most challenging thing about your job</a:t>
                      </a:r>
                    </a:p>
                    <a:p>
                      <a:pPr marL="180000" indent="-180000" algn="l">
                        <a:lnSpc>
                          <a:spcPct val="100000"/>
                        </a:lnSpc>
                        <a:buFont typeface="Arial" panose="020B0604020202020204" pitchFamily="34" charset="0"/>
                        <a:buChar char="•"/>
                      </a:pPr>
                      <a:r>
                        <a:rPr lang="en-GB" sz="1000" dirty="0">
                          <a:latin typeface="+mn-lt"/>
                        </a:rPr>
                        <a:t>How it balances with your life and your hobbies/ Why you choose to work and live in Cornwall</a:t>
                      </a:r>
                    </a:p>
                    <a:p>
                      <a:pPr marL="180000" indent="-180000" algn="l">
                        <a:lnSpc>
                          <a:spcPct val="100000"/>
                        </a:lnSpc>
                        <a:buFont typeface="Arial" panose="020B0604020202020204" pitchFamily="34" charset="0"/>
                        <a:buChar char="•"/>
                      </a:pPr>
                      <a:r>
                        <a:rPr lang="en-GB" sz="1000" dirty="0">
                          <a:latin typeface="+mn-lt"/>
                        </a:rPr>
                        <a:t>How does your job help in shaping Cornwall’s future?/ If relevant, how is your job contributing to sustainability?</a:t>
                      </a:r>
                    </a:p>
                    <a:p>
                      <a:pPr marL="180000" indent="-180000" algn="l">
                        <a:lnSpc>
                          <a:spcPct val="100000"/>
                        </a:lnSpc>
                        <a:buFont typeface="Arial" panose="020B0604020202020204" pitchFamily="34" charset="0"/>
                        <a:buChar char="•"/>
                      </a:pPr>
                      <a:r>
                        <a:rPr lang="en-GB" sz="1000" dirty="0">
                          <a:latin typeface="+mn-lt"/>
                        </a:rPr>
                        <a:t>Where you see yourself in 5 years' time?</a:t>
                      </a:r>
                    </a:p>
                    <a:p>
                      <a:pPr marL="180000" indent="-180000" algn="l">
                        <a:lnSpc>
                          <a:spcPct val="100000"/>
                        </a:lnSpc>
                        <a:buFont typeface="Arial" panose="020B0604020202020204" pitchFamily="34" charset="0"/>
                        <a:buChar char="•"/>
                      </a:pPr>
                      <a:r>
                        <a:rPr lang="en-GB" sz="1000" dirty="0">
                          <a:latin typeface="+mn-lt"/>
                        </a:rPr>
                        <a:t>Advice for anyone who wants to get into a job like yours </a:t>
                      </a:r>
                    </a:p>
                  </a:txBody>
                  <a:tcPr marL="100584" marR="1005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alpha val="13333"/>
                      </a:srgbClr>
                    </a:solidFill>
                  </a:tcPr>
                </a:tc>
                <a:extLst>
                  <a:ext uri="{0D108BD9-81ED-4DB2-BD59-A6C34878D82A}">
                    <a16:rowId xmlns:a16="http://schemas.microsoft.com/office/drawing/2014/main" val="1104853759"/>
                  </a:ext>
                </a:extLst>
              </a:tr>
            </a:tbl>
          </a:graphicData>
        </a:graphic>
      </p:graphicFrame>
      <p:sp>
        <p:nvSpPr>
          <p:cNvPr id="3" name="Title 1">
            <a:extLst>
              <a:ext uri="{FF2B5EF4-FFF2-40B4-BE49-F238E27FC236}">
                <a16:creationId xmlns:a16="http://schemas.microsoft.com/office/drawing/2014/main" id="{E677DBDF-C01E-63E6-FAAB-CB93BB981E10}"/>
              </a:ext>
            </a:extLst>
          </p:cNvPr>
          <p:cNvSpPr txBox="1">
            <a:spLocks/>
          </p:cNvSpPr>
          <p:nvPr/>
        </p:nvSpPr>
        <p:spPr>
          <a:xfrm>
            <a:off x="1953170" y="963337"/>
            <a:ext cx="8744208" cy="695601"/>
          </a:xfrm>
          <a:prstGeom prst="rect">
            <a:avLst/>
          </a:prstGeom>
        </p:spPr>
        <p:txBody>
          <a:bodyPr vert="horz" lIns="0" tIns="0" rIns="0" bIns="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500" dirty="0">
                <a:latin typeface="+mn-lt"/>
                <a:ea typeface="Source Sans Pro" panose="020F0502020204030204" pitchFamily="34" charset="0"/>
              </a:rPr>
              <a:t>A 40–50-minute resource to help you introduce your role and current labour market information around the wider Cornish construction industry. Use it as a stand-alone class/assembly talk or as an opener to a curriculum challenge or group activity.</a:t>
            </a:r>
          </a:p>
        </p:txBody>
      </p:sp>
      <p:sp>
        <p:nvSpPr>
          <p:cNvPr id="4" name="TextBox 3">
            <a:extLst>
              <a:ext uri="{FF2B5EF4-FFF2-40B4-BE49-F238E27FC236}">
                <a16:creationId xmlns:a16="http://schemas.microsoft.com/office/drawing/2014/main" id="{D419AB7E-B767-201A-C772-587BA87CD813}"/>
              </a:ext>
            </a:extLst>
          </p:cNvPr>
          <p:cNvSpPr txBox="1"/>
          <p:nvPr/>
        </p:nvSpPr>
        <p:spPr>
          <a:xfrm>
            <a:off x="335303" y="963338"/>
            <a:ext cx="1355512" cy="369332"/>
          </a:xfrm>
          <a:prstGeom prst="rect">
            <a:avLst/>
          </a:prstGeom>
          <a:solidFill>
            <a:srgbClr val="04A1AF"/>
          </a:solidFill>
        </p:spPr>
        <p:txBody>
          <a:bodyPr wrap="square">
            <a:spAutoFit/>
          </a:bodyPr>
          <a:lstStyle/>
          <a:p>
            <a:r>
              <a:rPr lang="en-GB" sz="1800" dirty="0">
                <a:solidFill>
                  <a:schemeClr val="bg1"/>
                </a:solidFill>
                <a:latin typeface="Bryant Bold" panose="020B0503040000020003" pitchFamily="34" charset="77"/>
              </a:rPr>
              <a:t> READ ME!  </a:t>
            </a:r>
            <a:endParaRPr lang="en-US" dirty="0">
              <a:solidFill>
                <a:schemeClr val="bg1"/>
              </a:solidFill>
              <a:latin typeface="Bryant Bold" panose="020B0503040000020003" pitchFamily="34" charset="77"/>
            </a:endParaRPr>
          </a:p>
        </p:txBody>
      </p:sp>
      <p:pic>
        <p:nvPicPr>
          <p:cNvPr id="5" name="Picture 4" descr="A logo of a house&#10;&#10;AI-generated content may be incorrect.">
            <a:extLst>
              <a:ext uri="{FF2B5EF4-FFF2-40B4-BE49-F238E27FC236}">
                <a16:creationId xmlns:a16="http://schemas.microsoft.com/office/drawing/2014/main" id="{4A2E8360-0A58-D840-80B4-56C96CCF4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504" y="431545"/>
            <a:ext cx="931973" cy="1127297"/>
          </a:xfrm>
          <a:prstGeom prst="rect">
            <a:avLst/>
          </a:prstGeom>
        </p:spPr>
      </p:pic>
    </p:spTree>
    <p:extLst>
      <p:ext uri="{BB962C8B-B14F-4D97-AF65-F5344CB8AC3E}">
        <p14:creationId xmlns:p14="http://schemas.microsoft.com/office/powerpoint/2010/main" val="1063672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4888-B5D7-CB80-7423-BABD93901676}"/>
              </a:ext>
            </a:extLst>
          </p:cNvPr>
          <p:cNvSpPr>
            <a:spLocks noGrp="1"/>
          </p:cNvSpPr>
          <p:nvPr>
            <p:ph type="ctrTitle"/>
          </p:nvPr>
        </p:nvSpPr>
        <p:spPr>
          <a:xfrm>
            <a:off x="1523999" y="2360211"/>
            <a:ext cx="9144000" cy="2234441"/>
          </a:xfrm>
        </p:spPr>
        <p:txBody>
          <a:bodyPr>
            <a:normAutofit/>
          </a:bodyPr>
          <a:lstStyle/>
          <a:p>
            <a:r>
              <a:rPr lang="en-GB" sz="2500" dirty="0">
                <a:solidFill>
                  <a:schemeClr val="bg1"/>
                </a:solidFill>
              </a:rPr>
              <a:t>Would you consider doing my job, or another job in construction &amp; the built environment? Why/Why not?</a:t>
            </a:r>
            <a:br>
              <a:rPr lang="en-GB" sz="2500" dirty="0">
                <a:solidFill>
                  <a:schemeClr val="bg1"/>
                </a:solidFill>
              </a:rPr>
            </a:br>
            <a:br>
              <a:rPr lang="en-GB" sz="2500" dirty="0">
                <a:solidFill>
                  <a:schemeClr val="bg1"/>
                </a:solidFill>
              </a:rPr>
            </a:br>
            <a:r>
              <a:rPr lang="en-GB" sz="2500" dirty="0">
                <a:solidFill>
                  <a:schemeClr val="bg1"/>
                </a:solidFill>
              </a:rPr>
              <a:t>Has anything you learned today surprised you/ made you rethink your ideas about construction &amp; the built environment?</a:t>
            </a:r>
          </a:p>
        </p:txBody>
      </p:sp>
      <p:sp>
        <p:nvSpPr>
          <p:cNvPr id="8" name="TextBox 7">
            <a:extLst>
              <a:ext uri="{FF2B5EF4-FFF2-40B4-BE49-F238E27FC236}">
                <a16:creationId xmlns:a16="http://schemas.microsoft.com/office/drawing/2014/main" id="{1DBFBDDD-45B9-2B65-3E01-887F40473E4A}"/>
              </a:ext>
            </a:extLst>
          </p:cNvPr>
          <p:cNvSpPr txBox="1"/>
          <p:nvPr/>
        </p:nvSpPr>
        <p:spPr>
          <a:xfrm>
            <a:off x="2227997" y="965959"/>
            <a:ext cx="7736005" cy="1169551"/>
          </a:xfrm>
          <a:prstGeom prst="rect">
            <a:avLst/>
          </a:prstGeom>
          <a:noFill/>
        </p:spPr>
        <p:txBody>
          <a:bodyPr wrap="square">
            <a:spAutoFit/>
          </a:bodyPr>
          <a:lstStyle/>
          <a:p>
            <a:pPr algn="ctr"/>
            <a:r>
              <a:rPr lang="en-GB" sz="3500" b="1" dirty="0">
                <a:solidFill>
                  <a:schemeClr val="bg1"/>
                </a:solidFill>
                <a:latin typeface="Bryant Bold" panose="020B0503040000020003" pitchFamily="34" charset="77"/>
                <a:ea typeface="+mj-ea"/>
                <a:cs typeface="+mj-cs"/>
              </a:rPr>
              <a:t>What comes to mind </a:t>
            </a:r>
            <a:r>
              <a:rPr lang="en-GB" sz="3500" b="1" i="1" dirty="0">
                <a:solidFill>
                  <a:schemeClr val="bg1"/>
                </a:solidFill>
                <a:latin typeface="Bryant Bold" panose="020B0503040000020003" pitchFamily="34" charset="77"/>
                <a:ea typeface="+mj-ea"/>
                <a:cs typeface="+mj-cs"/>
              </a:rPr>
              <a:t>now</a:t>
            </a:r>
            <a:r>
              <a:rPr lang="en-GB" sz="3500" b="1" dirty="0">
                <a:solidFill>
                  <a:schemeClr val="bg1"/>
                </a:solidFill>
                <a:latin typeface="Bryant Bold" panose="020B0503040000020003" pitchFamily="34" charset="77"/>
                <a:ea typeface="+mj-ea"/>
                <a:cs typeface="+mj-cs"/>
              </a:rPr>
              <a:t> when you think of construction in Cornwall?</a:t>
            </a:r>
            <a:endParaRPr lang="en-US" sz="3500" b="1" dirty="0">
              <a:solidFill>
                <a:schemeClr val="bg1"/>
              </a:solidFill>
              <a:latin typeface="Bryant Bold" panose="020B0503040000020003" pitchFamily="34" charset="77"/>
              <a:ea typeface="+mj-ea"/>
              <a:cs typeface="+mj-cs"/>
            </a:endParaRPr>
          </a:p>
        </p:txBody>
      </p:sp>
      <p:pic>
        <p:nvPicPr>
          <p:cNvPr id="6" name="Picture 5" descr="A blue crane and scaffolding&#10;&#10;AI-generated content may be incorrect.">
            <a:extLst>
              <a:ext uri="{FF2B5EF4-FFF2-40B4-BE49-F238E27FC236}">
                <a16:creationId xmlns:a16="http://schemas.microsoft.com/office/drawing/2014/main" id="{E94AAE5D-C009-ACBD-0C1F-D3399F392B5B}"/>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650" t="11204" r="5894" b="9374"/>
          <a:stretch/>
        </p:blipFill>
        <p:spPr>
          <a:xfrm>
            <a:off x="1" y="0"/>
            <a:ext cx="12192000" cy="6858000"/>
          </a:xfrm>
          <a:prstGeom prst="rect">
            <a:avLst/>
          </a:prstGeom>
        </p:spPr>
      </p:pic>
      <p:grpSp>
        <p:nvGrpSpPr>
          <p:cNvPr id="7" name="Group 6">
            <a:extLst>
              <a:ext uri="{FF2B5EF4-FFF2-40B4-BE49-F238E27FC236}">
                <a16:creationId xmlns:a16="http://schemas.microsoft.com/office/drawing/2014/main" id="{839C4DE7-7D0D-3827-0187-1BECBB2768F9}"/>
              </a:ext>
            </a:extLst>
          </p:cNvPr>
          <p:cNvGrpSpPr/>
          <p:nvPr/>
        </p:nvGrpSpPr>
        <p:grpSpPr>
          <a:xfrm>
            <a:off x="2188005" y="5074404"/>
            <a:ext cx="7815988" cy="917513"/>
            <a:chOff x="2112072" y="5045528"/>
            <a:chExt cx="7815988" cy="917513"/>
          </a:xfrm>
        </p:grpSpPr>
        <p:sp>
          <p:nvSpPr>
            <p:cNvPr id="10" name="TextBox 9">
              <a:extLst>
                <a:ext uri="{FF2B5EF4-FFF2-40B4-BE49-F238E27FC236}">
                  <a16:creationId xmlns:a16="http://schemas.microsoft.com/office/drawing/2014/main" id="{94AF880E-9150-155C-D0E9-A3EBF89552C1}"/>
                </a:ext>
              </a:extLst>
            </p:cNvPr>
            <p:cNvSpPr txBox="1"/>
            <p:nvPr/>
          </p:nvSpPr>
          <p:spPr>
            <a:xfrm>
              <a:off x="2112072" y="5045528"/>
              <a:ext cx="6918277" cy="917513"/>
            </a:xfrm>
            <a:prstGeom prst="rect">
              <a:avLst/>
            </a:prstGeom>
            <a:solidFill>
              <a:srgbClr val="4E2B79"/>
            </a:solidFill>
          </p:spPr>
          <p:txBody>
            <a:bodyPr wrap="square" lIns="180000" tIns="180000" rIns="180000" bIns="180000">
              <a:spAutoFit/>
            </a:bodyPr>
            <a:lstStyle/>
            <a:p>
              <a:r>
                <a:rPr lang="en-GB" sz="1800" dirty="0">
                  <a:solidFill>
                    <a:schemeClr val="bg1"/>
                  </a:solidFill>
                  <a:latin typeface="Source Sans Pro" panose="020B0503030403020204" pitchFamily="34" charset="77"/>
                </a:rPr>
                <a:t>For more info on the variety of construction jobs and pathways into them, check out </a:t>
              </a:r>
              <a:r>
                <a:rPr lang="en-GB" sz="1800" b="1" dirty="0">
                  <a:solidFill>
                    <a:schemeClr val="bg1"/>
                  </a:solidFill>
                  <a:latin typeface="Source Sans Pro" panose="020B0503030403020204" pitchFamily="34" charset="77"/>
                </a:rPr>
                <a:t>Go Construct: </a:t>
              </a:r>
              <a:r>
                <a:rPr lang="en-GB" sz="1800" dirty="0">
                  <a:solidFill>
                    <a:schemeClr val="bg1"/>
                  </a:solidFill>
                  <a:latin typeface="Source Sans Pro" panose="020B0503030403020204" pitchFamily="34" charset="77"/>
                  <a:hlinkClick r:id="rId3">
                    <a:extLst>
                      <a:ext uri="{A12FA001-AC4F-418D-AE19-62706E023703}">
                        <ahyp:hlinkClr xmlns:ahyp="http://schemas.microsoft.com/office/drawing/2018/hyperlinkcolor" val="tx"/>
                      </a:ext>
                    </a:extLst>
                  </a:hlinkClick>
                </a:rPr>
                <a:t>www.goconstruct.org</a:t>
              </a:r>
              <a:endParaRPr lang="en-US" dirty="0">
                <a:solidFill>
                  <a:schemeClr val="bg1"/>
                </a:solidFill>
                <a:latin typeface="Source Sans Pro" panose="020B0503030403020204" pitchFamily="34" charset="77"/>
              </a:endParaRPr>
            </a:p>
          </p:txBody>
        </p:sp>
        <p:pic>
          <p:nvPicPr>
            <p:cNvPr id="4" name="Picture 3">
              <a:extLst>
                <a:ext uri="{FF2B5EF4-FFF2-40B4-BE49-F238E27FC236}">
                  <a16:creationId xmlns:a16="http://schemas.microsoft.com/office/drawing/2014/main" id="{603E8000-B502-9FB2-8C97-A7A55688CD07}"/>
                </a:ext>
              </a:extLst>
            </p:cNvPr>
            <p:cNvPicPr>
              <a:picLocks noChangeAspect="1"/>
            </p:cNvPicPr>
            <p:nvPr/>
          </p:nvPicPr>
          <p:blipFill>
            <a:blip r:embed="rId4"/>
            <a:stretch>
              <a:fillRect/>
            </a:stretch>
          </p:blipFill>
          <p:spPr>
            <a:xfrm>
              <a:off x="9030349" y="5045528"/>
              <a:ext cx="897711" cy="917513"/>
            </a:xfrm>
            <a:prstGeom prst="rect">
              <a:avLst/>
            </a:prstGeom>
          </p:spPr>
        </p:pic>
      </p:grpSp>
      <p:pic>
        <p:nvPicPr>
          <p:cNvPr id="9" name="Picture 8" descr="A pink arrow on a black background&#10;&#10;AI-generated content may be incorrect.">
            <a:extLst>
              <a:ext uri="{FF2B5EF4-FFF2-40B4-BE49-F238E27FC236}">
                <a16:creationId xmlns:a16="http://schemas.microsoft.com/office/drawing/2014/main" id="{05976912-72AF-8D90-E60F-97140091E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9987">
            <a:off x="758926" y="469344"/>
            <a:ext cx="1530147" cy="2162780"/>
          </a:xfrm>
          <a:prstGeom prst="rect">
            <a:avLst/>
          </a:prstGeom>
        </p:spPr>
      </p:pic>
      <p:pic>
        <p:nvPicPr>
          <p:cNvPr id="11" name="Picture 10" descr="A curved orange line on a black background&#10;&#10;AI-generated content may be incorrect.">
            <a:extLst>
              <a:ext uri="{FF2B5EF4-FFF2-40B4-BE49-F238E27FC236}">
                <a16:creationId xmlns:a16="http://schemas.microsoft.com/office/drawing/2014/main" id="{70141D6E-FA01-48CF-6C06-08FF91C39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819630">
            <a:off x="9447077" y="4712507"/>
            <a:ext cx="4258095" cy="3987262"/>
          </a:xfrm>
          <a:prstGeom prst="rect">
            <a:avLst/>
          </a:prstGeom>
        </p:spPr>
      </p:pic>
    </p:spTree>
    <p:extLst>
      <p:ext uri="{BB962C8B-B14F-4D97-AF65-F5344CB8AC3E}">
        <p14:creationId xmlns:p14="http://schemas.microsoft.com/office/powerpoint/2010/main" val="945233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B405-7A91-E8D6-E842-72B12DD865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1A7E89-7A65-4FA8-C910-8689853BC423}"/>
              </a:ext>
            </a:extLst>
          </p:cNvPr>
          <p:cNvSpPr/>
          <p:nvPr/>
        </p:nvSpPr>
        <p:spPr>
          <a:xfrm>
            <a:off x="0" y="0"/>
            <a:ext cx="12192000" cy="6858000"/>
          </a:xfrm>
          <a:prstGeom prst="rect">
            <a:avLst/>
          </a:prstGeom>
          <a:solidFill>
            <a:srgbClr val="04A1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77"/>
            </a:endParaRPr>
          </a:p>
        </p:txBody>
      </p:sp>
      <p:pic>
        <p:nvPicPr>
          <p:cNvPr id="9" name="Picture 8" descr="A blue crane and scaffolding&#10;&#10;AI-generated content may be incorrect.">
            <a:extLst>
              <a:ext uri="{FF2B5EF4-FFF2-40B4-BE49-F238E27FC236}">
                <a16:creationId xmlns:a16="http://schemas.microsoft.com/office/drawing/2014/main" id="{79D4600E-784B-1B9B-C2F9-0A6E3F5703FF}"/>
              </a:ext>
            </a:extLst>
          </p:cNvPr>
          <p:cNvPicPr>
            <a:picLocks noChangeAspect="1"/>
          </p:cNvPicPr>
          <p:nvPr/>
        </p:nvPicPr>
        <p:blipFill>
          <a:blip r:embed="rId5">
            <a:alphaModFix amt="35000"/>
            <a:extLst>
              <a:ext uri="{28A0092B-C50C-407E-A947-70E740481C1C}">
                <a14:useLocalDpi xmlns:a14="http://schemas.microsoft.com/office/drawing/2010/main" val="0"/>
              </a:ext>
            </a:extLst>
          </a:blip>
          <a:srcRect l="650" t="11203" r="5894" b="7984"/>
          <a:stretch/>
        </p:blipFill>
        <p:spPr>
          <a:xfrm>
            <a:off x="1" y="-1"/>
            <a:ext cx="12192000" cy="6978161"/>
          </a:xfrm>
          <a:prstGeom prst="rect">
            <a:avLst/>
          </a:prstGeom>
        </p:spPr>
      </p:pic>
      <p:pic>
        <p:nvPicPr>
          <p:cNvPr id="6" name="Picture 5" descr="A black and white wave&#10;&#10;AI-generated content may be incorrect.">
            <a:extLst>
              <a:ext uri="{FF2B5EF4-FFF2-40B4-BE49-F238E27FC236}">
                <a16:creationId xmlns:a16="http://schemas.microsoft.com/office/drawing/2014/main" id="{C3928A65-D8EE-24C2-5FE0-99F006D92C9D}"/>
              </a:ext>
            </a:extLst>
          </p:cNvPr>
          <p:cNvPicPr>
            <a:picLocks noChangeAspect="1"/>
          </p:cNvPicPr>
          <p:nvPr/>
        </p:nvPicPr>
        <p:blipFill>
          <a:blip r:embed="rId6">
            <a:extLst>
              <a:ext uri="{28A0092B-C50C-407E-A947-70E740481C1C}">
                <a14:useLocalDpi xmlns:a14="http://schemas.microsoft.com/office/drawing/2010/main" val="0"/>
              </a:ext>
            </a:extLst>
          </a:blip>
          <a:srcRect l="8793" t="34981" r="34408"/>
          <a:stretch/>
        </p:blipFill>
        <p:spPr>
          <a:xfrm>
            <a:off x="0" y="0"/>
            <a:ext cx="12192000" cy="6978161"/>
          </a:xfrm>
          <a:prstGeom prst="rect">
            <a:avLst/>
          </a:prstGeom>
        </p:spPr>
      </p:pic>
      <p:pic>
        <p:nvPicPr>
          <p:cNvPr id="7" name="Picture 6" descr="A close up of a logo&#10;&#10;AI-generated content may be incorrect.">
            <a:extLst>
              <a:ext uri="{FF2B5EF4-FFF2-40B4-BE49-F238E27FC236}">
                <a16:creationId xmlns:a16="http://schemas.microsoft.com/office/drawing/2014/main" id="{6C4EC869-C183-F84A-EB35-2CE94CF919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466959"/>
            <a:ext cx="5241074" cy="738606"/>
          </a:xfrm>
          <a:prstGeom prst="rect">
            <a:avLst/>
          </a:prstGeom>
        </p:spPr>
      </p:pic>
      <p:pic>
        <p:nvPicPr>
          <p:cNvPr id="10" name="Picture 9" descr="A purple and grey text&#10;&#10;AI-generated content may be incorrect.">
            <a:extLst>
              <a:ext uri="{FF2B5EF4-FFF2-40B4-BE49-F238E27FC236}">
                <a16:creationId xmlns:a16="http://schemas.microsoft.com/office/drawing/2014/main" id="{6E0CD4D5-7FE7-1766-6420-6928ACD668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785" y="5466959"/>
            <a:ext cx="4251000" cy="738606"/>
          </a:xfrm>
          <a:prstGeom prst="rect">
            <a:avLst/>
          </a:prstGeom>
        </p:spPr>
      </p:pic>
      <p:pic>
        <p:nvPicPr>
          <p:cNvPr id="3" name="Online Media 2" title="Design and Build Cornwall's Future: Sustainability &amp; Construction">
            <a:hlinkClick r:id="" action="ppaction://media"/>
            <a:extLst>
              <a:ext uri="{FF2B5EF4-FFF2-40B4-BE49-F238E27FC236}">
                <a16:creationId xmlns:a16="http://schemas.microsoft.com/office/drawing/2014/main" id="{219EEF39-B2EA-1379-A937-822B4A1287EE}"/>
              </a:ext>
            </a:extLst>
          </p:cNvPr>
          <p:cNvPicPr>
            <a:picLocks noRot="1" noChangeAspect="1"/>
          </p:cNvPicPr>
          <p:nvPr>
            <a:videoFile r:link="rId1"/>
          </p:nvPr>
        </p:nvPicPr>
        <p:blipFill>
          <a:blip r:embed="rId9"/>
          <a:stretch>
            <a:fillRect/>
          </a:stretch>
        </p:blipFill>
        <p:spPr>
          <a:xfrm>
            <a:off x="1206901" y="1046280"/>
            <a:ext cx="2540000" cy="1435100"/>
          </a:xfrm>
          <a:prstGeom prst="rect">
            <a:avLst/>
          </a:prstGeom>
        </p:spPr>
      </p:pic>
      <p:pic>
        <p:nvPicPr>
          <p:cNvPr id="4" name="Online Media 3" title="Design and Build Cornwall's Future: Women in Construction">
            <a:hlinkClick r:id="" action="ppaction://media"/>
            <a:extLst>
              <a:ext uri="{FF2B5EF4-FFF2-40B4-BE49-F238E27FC236}">
                <a16:creationId xmlns:a16="http://schemas.microsoft.com/office/drawing/2014/main" id="{2DB04761-3FEA-B160-7E02-4F16002643CA}"/>
              </a:ext>
            </a:extLst>
          </p:cNvPr>
          <p:cNvPicPr>
            <a:picLocks noRot="1" noChangeAspect="1"/>
          </p:cNvPicPr>
          <p:nvPr>
            <a:videoFile r:link="rId2"/>
          </p:nvPr>
        </p:nvPicPr>
        <p:blipFill>
          <a:blip r:embed="rId10"/>
          <a:stretch>
            <a:fillRect/>
          </a:stretch>
        </p:blipFill>
        <p:spPr>
          <a:xfrm>
            <a:off x="4826000" y="1046280"/>
            <a:ext cx="2540000" cy="1435100"/>
          </a:xfrm>
          <a:prstGeom prst="rect">
            <a:avLst/>
          </a:prstGeom>
        </p:spPr>
      </p:pic>
      <p:pic>
        <p:nvPicPr>
          <p:cNvPr id="5" name="Online Media 4" title="Design and Build Cornwall's Future: Pathways &amp; Progression in Construction">
            <a:hlinkClick r:id="" action="ppaction://media"/>
            <a:extLst>
              <a:ext uri="{FF2B5EF4-FFF2-40B4-BE49-F238E27FC236}">
                <a16:creationId xmlns:a16="http://schemas.microsoft.com/office/drawing/2014/main" id="{63FDA261-309E-A6CB-F53B-95D11BE0914D}"/>
              </a:ext>
            </a:extLst>
          </p:cNvPr>
          <p:cNvPicPr>
            <a:picLocks noRot="1" noChangeAspect="1"/>
          </p:cNvPicPr>
          <p:nvPr>
            <a:videoFile r:link="rId3"/>
          </p:nvPr>
        </p:nvPicPr>
        <p:blipFill>
          <a:blip r:embed="rId11"/>
          <a:stretch>
            <a:fillRect/>
          </a:stretch>
        </p:blipFill>
        <p:spPr>
          <a:xfrm>
            <a:off x="8509000" y="1046280"/>
            <a:ext cx="2540000" cy="1435100"/>
          </a:xfrm>
          <a:prstGeom prst="rect">
            <a:avLst/>
          </a:prstGeom>
        </p:spPr>
      </p:pic>
      <p:pic>
        <p:nvPicPr>
          <p:cNvPr id="11" name="Picture 10">
            <a:extLst>
              <a:ext uri="{FF2B5EF4-FFF2-40B4-BE49-F238E27FC236}">
                <a16:creationId xmlns:a16="http://schemas.microsoft.com/office/drawing/2014/main" id="{0447D578-F040-8B28-8ED7-468587CB05A7}"/>
              </a:ext>
            </a:extLst>
          </p:cNvPr>
          <p:cNvPicPr>
            <a:picLocks noChangeAspect="1"/>
          </p:cNvPicPr>
          <p:nvPr/>
        </p:nvPicPr>
        <p:blipFill>
          <a:blip r:embed="rId12"/>
          <a:stretch>
            <a:fillRect/>
          </a:stretch>
        </p:blipFill>
        <p:spPr>
          <a:xfrm>
            <a:off x="2902308" y="2564487"/>
            <a:ext cx="844593" cy="857294"/>
          </a:xfrm>
          <a:prstGeom prst="rect">
            <a:avLst/>
          </a:prstGeom>
        </p:spPr>
      </p:pic>
      <p:pic>
        <p:nvPicPr>
          <p:cNvPr id="13" name="Picture 12">
            <a:extLst>
              <a:ext uri="{FF2B5EF4-FFF2-40B4-BE49-F238E27FC236}">
                <a16:creationId xmlns:a16="http://schemas.microsoft.com/office/drawing/2014/main" id="{7001A7E2-6BCE-D4C0-A2D6-9C95C883880B}"/>
              </a:ext>
            </a:extLst>
          </p:cNvPr>
          <p:cNvPicPr>
            <a:picLocks noChangeAspect="1"/>
          </p:cNvPicPr>
          <p:nvPr/>
        </p:nvPicPr>
        <p:blipFill>
          <a:blip r:embed="rId13"/>
          <a:stretch>
            <a:fillRect/>
          </a:stretch>
        </p:blipFill>
        <p:spPr>
          <a:xfrm>
            <a:off x="6476689" y="2555013"/>
            <a:ext cx="863644" cy="844593"/>
          </a:xfrm>
          <a:prstGeom prst="rect">
            <a:avLst/>
          </a:prstGeom>
        </p:spPr>
      </p:pic>
      <p:pic>
        <p:nvPicPr>
          <p:cNvPr id="15" name="Picture 14">
            <a:extLst>
              <a:ext uri="{FF2B5EF4-FFF2-40B4-BE49-F238E27FC236}">
                <a16:creationId xmlns:a16="http://schemas.microsoft.com/office/drawing/2014/main" id="{473AC5AA-30CF-594B-B614-7D6DB9865195}"/>
              </a:ext>
            </a:extLst>
          </p:cNvPr>
          <p:cNvPicPr>
            <a:picLocks noChangeAspect="1"/>
          </p:cNvPicPr>
          <p:nvPr/>
        </p:nvPicPr>
        <p:blipFill>
          <a:blip r:embed="rId14"/>
          <a:stretch>
            <a:fillRect/>
          </a:stretch>
        </p:blipFill>
        <p:spPr>
          <a:xfrm>
            <a:off x="10223589" y="2542312"/>
            <a:ext cx="838243" cy="857294"/>
          </a:xfrm>
          <a:prstGeom prst="rect">
            <a:avLst/>
          </a:prstGeom>
        </p:spPr>
      </p:pic>
    </p:spTree>
    <p:extLst>
      <p:ext uri="{BB962C8B-B14F-4D97-AF65-F5344CB8AC3E}">
        <p14:creationId xmlns:p14="http://schemas.microsoft.com/office/powerpoint/2010/main" val="30112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13D8B83-BEAA-81EF-95B1-3B3D733DF6B7}"/>
              </a:ext>
            </a:extLst>
          </p:cNvPr>
          <p:cNvGraphicFramePr>
            <a:graphicFrameLocks noGrp="1"/>
          </p:cNvGraphicFramePr>
          <p:nvPr>
            <p:extLst>
              <p:ext uri="{D42A27DB-BD31-4B8C-83A1-F6EECF244321}">
                <p14:modId xmlns:p14="http://schemas.microsoft.com/office/powerpoint/2010/main" val="3869058193"/>
              </p:ext>
            </p:extLst>
          </p:nvPr>
        </p:nvGraphicFramePr>
        <p:xfrm>
          <a:off x="312420" y="1501450"/>
          <a:ext cx="11567159" cy="5217160"/>
        </p:xfrm>
        <a:graphic>
          <a:graphicData uri="http://schemas.openxmlformats.org/drawingml/2006/table">
            <a:tbl>
              <a:tblPr firstRow="1" bandRow="1">
                <a:tableStyleId>{5C22544A-7EE6-4342-B048-85BDC9FD1C3A}</a:tableStyleId>
              </a:tblPr>
              <a:tblGrid>
                <a:gridCol w="2385726">
                  <a:extLst>
                    <a:ext uri="{9D8B030D-6E8A-4147-A177-3AD203B41FA5}">
                      <a16:colId xmlns:a16="http://schemas.microsoft.com/office/drawing/2014/main" val="3649066642"/>
                    </a:ext>
                  </a:extLst>
                </a:gridCol>
                <a:gridCol w="9181433">
                  <a:extLst>
                    <a:ext uri="{9D8B030D-6E8A-4147-A177-3AD203B41FA5}">
                      <a16:colId xmlns:a16="http://schemas.microsoft.com/office/drawing/2014/main" val="3227074788"/>
                    </a:ext>
                  </a:extLst>
                </a:gridCol>
              </a:tblGrid>
              <a:tr h="370840">
                <a:tc>
                  <a:txBody>
                    <a:bodyPr/>
                    <a:lstStyle/>
                    <a:p>
                      <a:pPr algn="l"/>
                      <a:r>
                        <a:rPr lang="en-GB" sz="1200" b="1" i="0" kern="1200" dirty="0">
                          <a:solidFill>
                            <a:schemeClr val="lt1"/>
                          </a:solidFill>
                          <a:effectLst/>
                          <a:latin typeface="Source Sans Pro" panose="020B0503030403020204" pitchFamily="34" charset="77"/>
                          <a:ea typeface="+mn-ea"/>
                          <a:cs typeface="+mn-cs"/>
                        </a:rPr>
                        <a:t>TIMINGS AND RESOURCE</a:t>
                      </a:r>
                      <a:endParaRPr lang="en-GB" sz="1200" b="1" dirty="0">
                        <a:latin typeface="Source Sans Pro" panose="020B0503030403020204" pitchFamily="34" charset="77"/>
                      </a:endParaRPr>
                    </a:p>
                  </a:txBody>
                  <a:tcPr marL="100584" marR="10058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4E2B79"/>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200" b="1" i="0" kern="1200" dirty="0">
                          <a:solidFill>
                            <a:schemeClr val="lt1"/>
                          </a:solidFill>
                          <a:effectLst/>
                          <a:latin typeface="Source Sans Pro" panose="020B0503030403020204" pitchFamily="34" charset="77"/>
                          <a:ea typeface="+mn-ea"/>
                          <a:cs typeface="+mn-cs"/>
                        </a:rPr>
                        <a:t>ACTIVITY DESCRIPTION</a:t>
                      </a:r>
                    </a:p>
                  </a:txBody>
                  <a:tcPr marL="100584" marR="10058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4E2B79"/>
                    </a:solidFill>
                  </a:tcPr>
                </a:tc>
                <a:extLst>
                  <a:ext uri="{0D108BD9-81ED-4DB2-BD59-A6C34878D82A}">
                    <a16:rowId xmlns:a16="http://schemas.microsoft.com/office/drawing/2014/main" val="2351718411"/>
                  </a:ext>
                </a:extLst>
              </a:tr>
              <a:tr h="370840">
                <a:tc>
                  <a:txBody>
                    <a:bodyPr/>
                    <a:lstStyle/>
                    <a:p>
                      <a:r>
                        <a:rPr lang="en-GB" sz="2000" b="0" kern="1200" dirty="0">
                          <a:solidFill>
                            <a:schemeClr val="tx1"/>
                          </a:solidFill>
                          <a:latin typeface="Bryant Bold" panose="020B0503040000020003" pitchFamily="34" charset="77"/>
                          <a:ea typeface="+mn-ea"/>
                          <a:cs typeface="+mn-cs"/>
                        </a:rPr>
                        <a:t>Questions</a:t>
                      </a:r>
                    </a:p>
                    <a:p>
                      <a:r>
                        <a:rPr lang="en-GB" sz="1600" b="0" i="0" dirty="0">
                          <a:latin typeface="+mn-lt"/>
                        </a:rPr>
                        <a:t>5-8m</a:t>
                      </a:r>
                    </a:p>
                  </a:txBody>
                  <a:tcPr marL="100584" marR="10058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alpha val="35294"/>
                      </a:srgbClr>
                    </a:solidFill>
                  </a:tcPr>
                </a:tc>
                <a:tc>
                  <a:txBody>
                    <a:bodyPr/>
                    <a:lstStyle/>
                    <a:p>
                      <a:pPr marL="0" indent="0">
                        <a:buNone/>
                      </a:pPr>
                      <a:r>
                        <a:rPr lang="en-GB" sz="1100" b="0" i="0" dirty="0">
                          <a:latin typeface="+mn-lt"/>
                        </a:rPr>
                        <a:t>Questions from pupils</a:t>
                      </a:r>
                    </a:p>
                  </a:txBody>
                  <a:tcPr marL="100584" marR="10058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E2B79">
                        <a:alpha val="35294"/>
                      </a:srgbClr>
                    </a:solidFill>
                  </a:tcPr>
                </a:tc>
                <a:extLst>
                  <a:ext uri="{0D108BD9-81ED-4DB2-BD59-A6C34878D82A}">
                    <a16:rowId xmlns:a16="http://schemas.microsoft.com/office/drawing/2014/main" val="2097260921"/>
                  </a:ext>
                </a:extLst>
              </a:tr>
              <a:tr h="370840">
                <a:tc>
                  <a:txBody>
                    <a:bodyPr/>
                    <a:lstStyle/>
                    <a:p>
                      <a:pPr marL="0" algn="l" defTabSz="914400" rtl="0" eaLnBrk="1" latinLnBrk="0" hangingPunct="1"/>
                      <a:r>
                        <a:rPr lang="en-GB" sz="2000" b="0" kern="1200" dirty="0">
                          <a:solidFill>
                            <a:schemeClr val="tx1"/>
                          </a:solidFill>
                          <a:latin typeface="Bryant Bold" panose="020B0503040000020003" pitchFamily="34" charset="77"/>
                          <a:ea typeface="+mn-ea"/>
                          <a:cs typeface="+mn-cs"/>
                        </a:rPr>
                        <a:t>Quiz and Labour Market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n-lt"/>
                        </a:rPr>
                        <a:t>10’</a:t>
                      </a:r>
                    </a:p>
                    <a:p>
                      <a:endParaRPr lang="en-GB" sz="1200" b="0" i="0" dirty="0">
                        <a:latin typeface="Source Sans Pro" panose="020B05030304030202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n-lt"/>
                        </a:rPr>
                        <a:t>Slides 9-19</a:t>
                      </a:r>
                    </a:p>
                  </a:txBody>
                  <a:tcPr marL="100584" marR="100584" anchor="ctr">
                    <a:lnT w="12700" cap="flat" cmpd="sng" algn="ctr">
                      <a:solidFill>
                        <a:schemeClr val="bg1"/>
                      </a:solidFill>
                      <a:prstDash val="solid"/>
                      <a:round/>
                      <a:headEnd type="none" w="med" len="med"/>
                      <a:tailEnd type="none" w="med" len="med"/>
                    </a:lnT>
                    <a:solidFill>
                      <a:srgbClr val="4E2B79">
                        <a:alpha val="14902"/>
                      </a:srgbClr>
                    </a:solidFill>
                  </a:tcPr>
                </a:tc>
                <a:tc>
                  <a:txBody>
                    <a:bodyPr/>
                    <a:lstStyle/>
                    <a:p>
                      <a:r>
                        <a:rPr lang="en-GB" sz="1100" b="0" i="0" dirty="0">
                          <a:latin typeface="+mn-lt"/>
                        </a:rPr>
                        <a:t>Highlight the Labour market information built into the answers.</a:t>
                      </a:r>
                    </a:p>
                  </a:txBody>
                  <a:tcPr marL="100584" marR="100584" anchor="ctr">
                    <a:lnT w="12700" cap="flat" cmpd="sng" algn="ctr">
                      <a:solidFill>
                        <a:schemeClr val="bg1"/>
                      </a:solidFill>
                      <a:prstDash val="solid"/>
                      <a:round/>
                      <a:headEnd type="none" w="med" len="med"/>
                      <a:tailEnd type="none" w="med" len="med"/>
                    </a:lnT>
                    <a:solidFill>
                      <a:srgbClr val="4E2B79">
                        <a:alpha val="14902"/>
                      </a:srgbClr>
                    </a:solidFill>
                  </a:tcPr>
                </a:tc>
                <a:extLst>
                  <a:ext uri="{0D108BD9-81ED-4DB2-BD59-A6C34878D82A}">
                    <a16:rowId xmlns:a16="http://schemas.microsoft.com/office/drawing/2014/main" val="3958044452"/>
                  </a:ext>
                </a:extLst>
              </a:tr>
              <a:tr h="370840">
                <a:tc>
                  <a:txBody>
                    <a:bodyPr/>
                    <a:lstStyle/>
                    <a:p>
                      <a:r>
                        <a:rPr lang="en-GB" sz="2000" b="0" kern="1200" dirty="0">
                          <a:solidFill>
                            <a:schemeClr val="tx1"/>
                          </a:solidFill>
                          <a:latin typeface="Bryant Bold" panose="020B0503040000020003" pitchFamily="34" charset="77"/>
                          <a:ea typeface="+mn-ea"/>
                          <a:cs typeface="+mn-cs"/>
                        </a:rPr>
                        <a:t>Reflection</a:t>
                      </a:r>
                    </a:p>
                    <a:p>
                      <a:r>
                        <a:rPr lang="en-GB" sz="1600" b="0" i="0" dirty="0">
                          <a:latin typeface="+mn-lt"/>
                        </a:rPr>
                        <a:t> 5’</a:t>
                      </a:r>
                    </a:p>
                    <a:p>
                      <a:endParaRPr lang="en-GB" sz="1600" b="0" i="0" dirty="0">
                        <a:latin typeface="+mn-lt"/>
                      </a:endParaRPr>
                    </a:p>
                    <a:p>
                      <a:r>
                        <a:rPr lang="en-GB" sz="1400" b="0" i="0" dirty="0">
                          <a:latin typeface="+mn-lt"/>
                        </a:rPr>
                        <a:t>Slide 20</a:t>
                      </a:r>
                    </a:p>
                  </a:txBody>
                  <a:tcPr marL="100584" marR="100584" anchor="ctr">
                    <a:solidFill>
                      <a:srgbClr val="C1B5D0"/>
                    </a:solidFill>
                  </a:tcPr>
                </a:tc>
                <a:tc>
                  <a:txBody>
                    <a:bodyPr/>
                    <a:lstStyle/>
                    <a:p>
                      <a:r>
                        <a:rPr lang="en-GB" sz="1100" b="0" i="0" dirty="0">
                          <a:latin typeface="+mn-lt"/>
                        </a:rPr>
                        <a:t>An important part of pupils’ careers learning is reflecting on their encounters with employers/professionals. You could lead the reflection yourself or ask the Teacher/Tutor to lead it. In a classroom situation, pupils might like some time to discuss this between themselves in pairs/small groups first before sharing with the whole class. In an assembly situation it can sometimes be challenging to get secondary pupils to speak out, so this could be left to a follow up session for school staff.</a:t>
                      </a:r>
                    </a:p>
                  </a:txBody>
                  <a:tcPr marL="100584" marR="100584" anchor="ctr">
                    <a:solidFill>
                      <a:srgbClr val="C1B5D0"/>
                    </a:solidFill>
                  </a:tcPr>
                </a:tc>
                <a:extLst>
                  <a:ext uri="{0D108BD9-81ED-4DB2-BD59-A6C34878D82A}">
                    <a16:rowId xmlns:a16="http://schemas.microsoft.com/office/drawing/2014/main" val="1104853759"/>
                  </a:ext>
                </a:extLst>
              </a:tr>
              <a:tr h="370840">
                <a:tc>
                  <a:txBody>
                    <a:bodyPr/>
                    <a:lstStyle/>
                    <a:p>
                      <a:pPr marL="0" algn="l" defTabSz="914400" rtl="0" eaLnBrk="1" latinLnBrk="0" hangingPunct="1"/>
                      <a:r>
                        <a:rPr lang="en-GB" sz="2000" b="0" kern="1200" dirty="0">
                          <a:solidFill>
                            <a:schemeClr val="tx1"/>
                          </a:solidFill>
                          <a:latin typeface="Bryant Bold" panose="020B0503040000020003" pitchFamily="34" charset="77"/>
                          <a:ea typeface="+mn-ea"/>
                          <a:cs typeface="+mn-cs"/>
                        </a:rPr>
                        <a:t>Extra resources</a:t>
                      </a:r>
                    </a:p>
                    <a:p>
                      <a:r>
                        <a:rPr lang="en-GB" sz="1200" b="0" i="1" dirty="0">
                          <a:latin typeface="Source Sans Pro" panose="020B0503030403020204" pitchFamily="34" charset="77"/>
                        </a:rPr>
                        <a:t>(Optional)</a:t>
                      </a:r>
                    </a:p>
                  </a:txBody>
                  <a:tcPr marL="100584" marR="100584" anchor="ctr">
                    <a:solidFill>
                      <a:srgbClr val="4E2B79">
                        <a:alpha val="14902"/>
                      </a:srgbClr>
                    </a:solidFill>
                  </a:tcPr>
                </a:tc>
                <a:tc>
                  <a:txBody>
                    <a:bodyPr/>
                    <a:lstStyle/>
                    <a:p>
                      <a:r>
                        <a:rPr lang="en-GB" sz="1100" b="0" i="0" dirty="0">
                          <a:latin typeface="+mn-lt"/>
                        </a:rPr>
                        <a:t>To fit your audience/ and any perceptions or misperceptions they raise you might like to share one or more of the </a:t>
                      </a:r>
                      <a:r>
                        <a:rPr lang="en-GB" sz="1100" b="1" i="0" dirty="0">
                          <a:latin typeface="+mn-lt"/>
                        </a:rPr>
                        <a:t>short films </a:t>
                      </a:r>
                      <a:r>
                        <a:rPr lang="en-GB" sz="1100" b="0" i="0" dirty="0">
                          <a:latin typeface="+mn-lt"/>
                        </a:rPr>
                        <a:t>(sub one-minute) below or on Slide 21</a:t>
                      </a:r>
                    </a:p>
                    <a:p>
                      <a:endParaRPr lang="en-GB" sz="1100" b="0" i="0" dirty="0">
                        <a:latin typeface="+mn-lt"/>
                      </a:endParaRPr>
                    </a:p>
                    <a:p>
                      <a:pPr marL="228600" indent="-228600">
                        <a:buAutoNum type="arabicParenR"/>
                      </a:pPr>
                      <a:r>
                        <a:rPr lang="en-GB" sz="1100" b="0" i="0" dirty="0">
                          <a:latin typeface="+mn-lt"/>
                        </a:rPr>
                        <a:t>Sustainability and Construction - </a:t>
                      </a:r>
                      <a:r>
                        <a:rPr lang="en-GB" sz="1100" kern="1200" dirty="0">
                          <a:solidFill>
                            <a:schemeClr val="dk1"/>
                          </a:solidFill>
                          <a:effectLst/>
                          <a:latin typeface="+mn-lt"/>
                          <a:ea typeface="+mn-ea"/>
                          <a:cs typeface="+mn-cs"/>
                          <a:hlinkClick r:id="rId3"/>
                        </a:rPr>
                        <a:t>https://youtu.be/UhIXr9bw1wM</a:t>
                      </a:r>
                      <a:endParaRPr lang="en-GB" sz="1100" kern="1200" dirty="0">
                        <a:solidFill>
                          <a:schemeClr val="dk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100" b="0" i="0" dirty="0">
                          <a:latin typeface="+mn-lt"/>
                        </a:rPr>
                        <a:t>Women in Construction   - </a:t>
                      </a:r>
                      <a:r>
                        <a:rPr lang="en-GB" sz="1100" kern="1200" dirty="0">
                          <a:solidFill>
                            <a:schemeClr val="dk1"/>
                          </a:solidFill>
                          <a:effectLst/>
                          <a:latin typeface="+mn-lt"/>
                          <a:ea typeface="+mn-ea"/>
                          <a:cs typeface="+mn-cs"/>
                          <a:hlinkClick r:id="rId4"/>
                        </a:rPr>
                        <a:t>https://youtu.be/H_eCS_WPuW4</a:t>
                      </a:r>
                      <a:endParaRPr lang="en-GB" sz="1100" b="0" i="0" dirty="0">
                        <a:latin typeface="+mn-lt"/>
                      </a:endParaRPr>
                    </a:p>
                    <a:p>
                      <a:pPr marL="228600" indent="-228600">
                        <a:buAutoNum type="arabicParenR"/>
                      </a:pPr>
                      <a:r>
                        <a:rPr lang="en-GB" sz="1100" b="0" i="0" dirty="0">
                          <a:latin typeface="+mn-lt"/>
                        </a:rPr>
                        <a:t>Pathways and Progression in Construction – </a:t>
                      </a:r>
                      <a:r>
                        <a:rPr lang="en-GB" sz="1100" kern="1200" dirty="0">
                          <a:solidFill>
                            <a:schemeClr val="dk1"/>
                          </a:solidFill>
                          <a:effectLst/>
                          <a:latin typeface="+mn-lt"/>
                          <a:ea typeface="+mn-ea"/>
                          <a:cs typeface="+mn-cs"/>
                          <a:hlinkClick r:id="rId5"/>
                        </a:rPr>
                        <a:t>https://youtu.be/bTkOTbXK2HU</a:t>
                      </a:r>
                      <a:endParaRPr lang="en-GB" sz="1100" b="0" i="0" dirty="0">
                        <a:latin typeface="+mn-lt"/>
                      </a:endParaRPr>
                    </a:p>
                    <a:p>
                      <a:pPr marL="228600" indent="-228600">
                        <a:buAutoNum type="arabicParenR"/>
                      </a:pPr>
                      <a:endParaRPr lang="en-GB" sz="1100" b="0" i="0" dirty="0">
                        <a:latin typeface="+mn-lt"/>
                      </a:endParaRPr>
                    </a:p>
                    <a:p>
                      <a:pPr marL="0" indent="0">
                        <a:buNone/>
                      </a:pPr>
                      <a:r>
                        <a:rPr lang="en-GB" sz="1100" b="0" i="0" dirty="0">
                          <a:latin typeface="+mn-lt"/>
                        </a:rPr>
                        <a:t>We have also developed a range of ‘</a:t>
                      </a:r>
                      <a:r>
                        <a:rPr lang="en-GB" sz="1100" b="1" i="0" dirty="0">
                          <a:latin typeface="+mn-lt"/>
                        </a:rPr>
                        <a:t>postcards</a:t>
                      </a:r>
                      <a:r>
                        <a:rPr lang="en-GB" sz="1100" b="0" i="0" dirty="0">
                          <a:latin typeface="+mn-lt"/>
                        </a:rPr>
                        <a:t>’ that have information and signposting around roles in demand links for pupils, staff and parents. They are a growing resource which you can access for free to share either digitally or physically. We have created them for our Careers Hub Construction Champions and local industry, so no need to get our permission to print/use. Just help yourself </a:t>
                      </a:r>
                      <a:r>
                        <a:rPr lang="en-GB" sz="1100" b="0" i="0" dirty="0">
                          <a:latin typeface="+mn-lt"/>
                          <a:hlinkClick r:id="rId6"/>
                        </a:rPr>
                        <a:t>here</a:t>
                      </a:r>
                      <a:r>
                        <a:rPr lang="en-GB" sz="1100" b="0" i="0" dirty="0">
                          <a:latin typeface="+mn-lt"/>
                        </a:rPr>
                        <a:t> - </a:t>
                      </a:r>
                      <a:r>
                        <a:rPr lang="en-GB" sz="1100" dirty="0">
                          <a:hlinkClick r:id="rId6"/>
                        </a:rPr>
                        <a:t>Construction in Cornwall</a:t>
                      </a:r>
                      <a:endParaRPr lang="en-GB" sz="1100" b="0" i="0" dirty="0">
                        <a:latin typeface="+mn-lt"/>
                      </a:endParaRPr>
                    </a:p>
                  </a:txBody>
                  <a:tcPr marL="100584" marR="100584" anchor="ctr">
                    <a:solidFill>
                      <a:srgbClr val="4E2B79">
                        <a:alpha val="14902"/>
                      </a:srgbClr>
                    </a:solidFill>
                  </a:tcPr>
                </a:tc>
                <a:extLst>
                  <a:ext uri="{0D108BD9-81ED-4DB2-BD59-A6C34878D82A}">
                    <a16:rowId xmlns:a16="http://schemas.microsoft.com/office/drawing/2014/main" val="3983585918"/>
                  </a:ext>
                </a:extLst>
              </a:tr>
            </a:tbl>
          </a:graphicData>
        </a:graphic>
      </p:graphicFrame>
      <p:sp>
        <p:nvSpPr>
          <p:cNvPr id="5" name="Title 1">
            <a:extLst>
              <a:ext uri="{FF2B5EF4-FFF2-40B4-BE49-F238E27FC236}">
                <a16:creationId xmlns:a16="http://schemas.microsoft.com/office/drawing/2014/main" id="{A3554642-285D-2F06-DA90-281840DBCFAE}"/>
              </a:ext>
            </a:extLst>
          </p:cNvPr>
          <p:cNvSpPr>
            <a:spLocks noGrp="1"/>
          </p:cNvSpPr>
          <p:nvPr>
            <p:ph type="title"/>
          </p:nvPr>
        </p:nvSpPr>
        <p:spPr>
          <a:xfrm>
            <a:off x="228112" y="371610"/>
            <a:ext cx="11041379" cy="490909"/>
          </a:xfrm>
        </p:spPr>
        <p:txBody>
          <a:bodyPr>
            <a:normAutofit fontScale="90000"/>
          </a:bodyPr>
          <a:lstStyle/>
          <a:p>
            <a:r>
              <a:rPr lang="en-GB" dirty="0">
                <a:solidFill>
                  <a:srgbClr val="4E2B79"/>
                </a:solidFill>
                <a:latin typeface="Bryant Bold" panose="020B0503040000020003" pitchFamily="34" charset="77"/>
              </a:rPr>
              <a:t>Delivery plan for Construction Champions </a:t>
            </a:r>
            <a:endParaRPr lang="en-GB" sz="1800" dirty="0">
              <a:solidFill>
                <a:srgbClr val="4E2B79"/>
              </a:solidFill>
              <a:latin typeface="Source Sans Pro" panose="020F0502020204030204" pitchFamily="34" charset="0"/>
              <a:ea typeface="Source Sans Pro" panose="020F0502020204030204" pitchFamily="34" charset="0"/>
            </a:endParaRPr>
          </a:p>
        </p:txBody>
      </p:sp>
      <p:pic>
        <p:nvPicPr>
          <p:cNvPr id="2" name="Picture 1" descr="A logo of a house&#10;&#10;AI-generated content may be incorrect.">
            <a:extLst>
              <a:ext uri="{FF2B5EF4-FFF2-40B4-BE49-F238E27FC236}">
                <a16:creationId xmlns:a16="http://schemas.microsoft.com/office/drawing/2014/main" id="{8282FBA5-908A-F092-5328-F837E6541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3504" y="298870"/>
            <a:ext cx="931973" cy="1127297"/>
          </a:xfrm>
          <a:prstGeom prst="rect">
            <a:avLst/>
          </a:prstGeom>
        </p:spPr>
      </p:pic>
    </p:spTree>
    <p:extLst>
      <p:ext uri="{BB962C8B-B14F-4D97-AF65-F5344CB8AC3E}">
        <p14:creationId xmlns:p14="http://schemas.microsoft.com/office/powerpoint/2010/main" val="334134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p:cNvGrpSpPr/>
        <p:nvPr/>
      </p:nvGrpSpPr>
      <p:grpSpPr>
        <a:xfrm>
          <a:off x="0" y="0"/>
          <a:ext cx="0" cy="0"/>
          <a:chOff x="0" y="0"/>
          <a:chExt cx="0" cy="0"/>
        </a:xfrm>
      </p:grpSpPr>
      <p:pic>
        <p:nvPicPr>
          <p:cNvPr id="4" name="Picture 3" descr="A blue crane and scaffolding&#10;&#10;AI-generated content may be incorrect.">
            <a:extLst>
              <a:ext uri="{FF2B5EF4-FFF2-40B4-BE49-F238E27FC236}">
                <a16:creationId xmlns:a16="http://schemas.microsoft.com/office/drawing/2014/main" id="{3915DC2E-FA2D-7AC4-BE8E-84076F4D0666}"/>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390" t="11106" r="6156" b="9473"/>
          <a:stretch/>
        </p:blipFill>
        <p:spPr>
          <a:xfrm>
            <a:off x="1" y="0"/>
            <a:ext cx="12192000" cy="6858000"/>
          </a:xfrm>
          <a:prstGeom prst="rect">
            <a:avLst/>
          </a:prstGeom>
        </p:spPr>
      </p:pic>
      <p:sp>
        <p:nvSpPr>
          <p:cNvPr id="2" name="Title 1">
            <a:extLst>
              <a:ext uri="{FF2B5EF4-FFF2-40B4-BE49-F238E27FC236}">
                <a16:creationId xmlns:a16="http://schemas.microsoft.com/office/drawing/2014/main" id="{7B6E4888-B5D7-CB80-7423-BABD93901676}"/>
              </a:ext>
            </a:extLst>
          </p:cNvPr>
          <p:cNvSpPr>
            <a:spLocks noGrp="1"/>
          </p:cNvSpPr>
          <p:nvPr>
            <p:ph type="ctrTitle"/>
          </p:nvPr>
        </p:nvSpPr>
        <p:spPr>
          <a:xfrm>
            <a:off x="1524000" y="2023854"/>
            <a:ext cx="9144000" cy="2652409"/>
          </a:xfrm>
        </p:spPr>
        <p:txBody>
          <a:bodyPr>
            <a:normAutofit/>
          </a:bodyPr>
          <a:lstStyle/>
          <a:p>
            <a:r>
              <a:rPr lang="en-GB" dirty="0">
                <a:solidFill>
                  <a:schemeClr val="bg1"/>
                </a:solidFill>
              </a:rPr>
              <a:t>What comes to mind when you think of </a:t>
            </a:r>
            <a:r>
              <a:rPr lang="en-GB" b="1" dirty="0">
                <a:solidFill>
                  <a:schemeClr val="bg1"/>
                </a:solidFill>
              </a:rPr>
              <a:t>construction </a:t>
            </a:r>
            <a:r>
              <a:rPr lang="en-GB" dirty="0">
                <a:solidFill>
                  <a:schemeClr val="bg1"/>
                </a:solidFill>
              </a:rPr>
              <a:t>in Cornwall?</a:t>
            </a:r>
          </a:p>
        </p:txBody>
      </p:sp>
      <p:pic>
        <p:nvPicPr>
          <p:cNvPr id="7" name="Picture 6" descr="A pink arrow on a black background&#10;&#10;AI-generated content may be incorrect.">
            <a:extLst>
              <a:ext uri="{FF2B5EF4-FFF2-40B4-BE49-F238E27FC236}">
                <a16:creationId xmlns:a16="http://schemas.microsoft.com/office/drawing/2014/main" id="{F563CA2A-BE90-B161-BC99-C12A51858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9987">
            <a:off x="143051" y="1446792"/>
            <a:ext cx="1530147" cy="2162780"/>
          </a:xfrm>
          <a:prstGeom prst="rect">
            <a:avLst/>
          </a:prstGeom>
        </p:spPr>
      </p:pic>
      <p:pic>
        <p:nvPicPr>
          <p:cNvPr id="11" name="Picture 10" descr="A curved orange line on a black background&#10;&#10;AI-generated content may be incorrect.">
            <a:extLst>
              <a:ext uri="{FF2B5EF4-FFF2-40B4-BE49-F238E27FC236}">
                <a16:creationId xmlns:a16="http://schemas.microsoft.com/office/drawing/2014/main" id="{0EE7C6BF-480D-CD89-D604-B70D034E7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819630">
            <a:off x="8990004" y="4223965"/>
            <a:ext cx="4258095" cy="3987262"/>
          </a:xfrm>
          <a:prstGeom prst="rect">
            <a:avLst/>
          </a:prstGeom>
        </p:spPr>
      </p:pic>
    </p:spTree>
    <p:extLst>
      <p:ext uri="{BB962C8B-B14F-4D97-AF65-F5344CB8AC3E}">
        <p14:creationId xmlns:p14="http://schemas.microsoft.com/office/powerpoint/2010/main" val="356770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65E5-D403-4605-FA1F-2BE623FD808D}"/>
              </a:ext>
            </a:extLst>
          </p:cNvPr>
          <p:cNvSpPr>
            <a:spLocks noGrp="1"/>
          </p:cNvSpPr>
          <p:nvPr>
            <p:ph type="title"/>
          </p:nvPr>
        </p:nvSpPr>
        <p:spPr>
          <a:xfrm>
            <a:off x="524933" y="512388"/>
            <a:ext cx="9914467" cy="1126453"/>
          </a:xfrm>
        </p:spPr>
        <p:txBody>
          <a:bodyPr>
            <a:noAutofit/>
          </a:bodyPr>
          <a:lstStyle/>
          <a:p>
            <a:r>
              <a:rPr lang="en-GB" sz="4000" dirty="0">
                <a:solidFill>
                  <a:srgbClr val="04A1AF"/>
                </a:solidFill>
              </a:rPr>
              <a:t>What </a:t>
            </a:r>
            <a:r>
              <a:rPr lang="en-GB" sz="4000" b="1" dirty="0">
                <a:solidFill>
                  <a:srgbClr val="04A1AF"/>
                </a:solidFill>
              </a:rPr>
              <a:t>industry</a:t>
            </a:r>
            <a:r>
              <a:rPr lang="en-GB" sz="4000" dirty="0">
                <a:solidFill>
                  <a:srgbClr val="04A1AF"/>
                </a:solidFill>
              </a:rPr>
              <a:t> are these young Cornish people and students talking about?</a:t>
            </a:r>
          </a:p>
        </p:txBody>
      </p:sp>
      <p:pic>
        <p:nvPicPr>
          <p:cNvPr id="9" name="Picture 8">
            <a:extLst>
              <a:ext uri="{FF2B5EF4-FFF2-40B4-BE49-F238E27FC236}">
                <a16:creationId xmlns:a16="http://schemas.microsoft.com/office/drawing/2014/main" id="{C7379ABF-ED7F-CA7C-EB07-FFD90E64C6BF}"/>
              </a:ext>
            </a:extLst>
          </p:cNvPr>
          <p:cNvPicPr>
            <a:picLocks noChangeAspect="1"/>
          </p:cNvPicPr>
          <p:nvPr/>
        </p:nvPicPr>
        <p:blipFill>
          <a:blip r:embed="rId4"/>
          <a:stretch>
            <a:fillRect/>
          </a:stretch>
        </p:blipFill>
        <p:spPr>
          <a:xfrm>
            <a:off x="383115" y="2218264"/>
            <a:ext cx="2548795" cy="2080648"/>
          </a:xfrm>
          <a:prstGeom prst="rect">
            <a:avLst/>
          </a:prstGeom>
        </p:spPr>
      </p:pic>
      <p:sp>
        <p:nvSpPr>
          <p:cNvPr id="10" name="TextBox 9">
            <a:extLst>
              <a:ext uri="{FF2B5EF4-FFF2-40B4-BE49-F238E27FC236}">
                <a16:creationId xmlns:a16="http://schemas.microsoft.com/office/drawing/2014/main" id="{EBFAB375-7311-1933-4DEA-1B6DAA7D526C}"/>
              </a:ext>
            </a:extLst>
          </p:cNvPr>
          <p:cNvSpPr txBox="1"/>
          <p:nvPr/>
        </p:nvSpPr>
        <p:spPr>
          <a:xfrm>
            <a:off x="609947" y="2624675"/>
            <a:ext cx="1947401" cy="1107996"/>
          </a:xfrm>
          <a:prstGeom prst="rect">
            <a:avLst/>
          </a:prstGeom>
          <a:noFill/>
        </p:spPr>
        <p:txBody>
          <a:bodyPr wrap="square" rtlCol="0">
            <a:spAutoFit/>
          </a:bodyPr>
          <a:lstStyle/>
          <a:p>
            <a:pPr algn="ctr"/>
            <a:r>
              <a:rPr lang="en-GB" sz="2200" b="1" dirty="0">
                <a:solidFill>
                  <a:schemeClr val="bg1"/>
                </a:solidFill>
                <a:latin typeface="Source Sans Pro" panose="020B0503030403020204" pitchFamily="34" charset="77"/>
              </a:rPr>
              <a:t>“It’s about freedom – it’s so much fun”</a:t>
            </a:r>
          </a:p>
        </p:txBody>
      </p:sp>
      <p:pic>
        <p:nvPicPr>
          <p:cNvPr id="11" name="Picture 10">
            <a:extLst>
              <a:ext uri="{FF2B5EF4-FFF2-40B4-BE49-F238E27FC236}">
                <a16:creationId xmlns:a16="http://schemas.microsoft.com/office/drawing/2014/main" id="{06E77367-5C5C-C020-67B7-545C0F1A6744}"/>
              </a:ext>
            </a:extLst>
          </p:cNvPr>
          <p:cNvPicPr>
            <a:picLocks noChangeAspect="1"/>
          </p:cNvPicPr>
          <p:nvPr/>
        </p:nvPicPr>
        <p:blipFill>
          <a:blip r:embed="rId5"/>
          <a:stretch>
            <a:fillRect/>
          </a:stretch>
        </p:blipFill>
        <p:spPr>
          <a:xfrm rot="10800000">
            <a:off x="812552" y="4298912"/>
            <a:ext cx="2835792" cy="1804376"/>
          </a:xfrm>
          <a:prstGeom prst="rect">
            <a:avLst/>
          </a:prstGeom>
        </p:spPr>
      </p:pic>
      <p:sp>
        <p:nvSpPr>
          <p:cNvPr id="12" name="TextBox 11">
            <a:extLst>
              <a:ext uri="{FF2B5EF4-FFF2-40B4-BE49-F238E27FC236}">
                <a16:creationId xmlns:a16="http://schemas.microsoft.com/office/drawing/2014/main" id="{6FC2A017-A4A1-A01A-91D6-4EAFFC477DAD}"/>
              </a:ext>
            </a:extLst>
          </p:cNvPr>
          <p:cNvSpPr txBox="1"/>
          <p:nvPr/>
        </p:nvSpPr>
        <p:spPr>
          <a:xfrm>
            <a:off x="1032715" y="4943155"/>
            <a:ext cx="2452958" cy="923330"/>
          </a:xfrm>
          <a:prstGeom prst="rect">
            <a:avLst/>
          </a:prstGeom>
          <a:noFill/>
        </p:spPr>
        <p:txBody>
          <a:bodyPr wrap="square" rtlCol="0">
            <a:spAutoFit/>
          </a:bodyPr>
          <a:lstStyle/>
          <a:p>
            <a:pPr algn="ctr"/>
            <a:r>
              <a:rPr lang="en-GB" dirty="0">
                <a:solidFill>
                  <a:schemeClr val="bg1"/>
                </a:solidFill>
                <a:latin typeface="Source Sans Pro" panose="020B0503030403020204" pitchFamily="34" charset="77"/>
              </a:rPr>
              <a:t>“It’s better than sitting down in a quiet room working to exams”</a:t>
            </a:r>
          </a:p>
        </p:txBody>
      </p:sp>
      <p:pic>
        <p:nvPicPr>
          <p:cNvPr id="13" name="Picture 12">
            <a:extLst>
              <a:ext uri="{FF2B5EF4-FFF2-40B4-BE49-F238E27FC236}">
                <a16:creationId xmlns:a16="http://schemas.microsoft.com/office/drawing/2014/main" id="{8379EC9B-8EC7-6630-DB5C-C5A0AFA9AE3A}"/>
              </a:ext>
            </a:extLst>
          </p:cNvPr>
          <p:cNvPicPr>
            <a:picLocks noChangeAspect="1"/>
          </p:cNvPicPr>
          <p:nvPr/>
        </p:nvPicPr>
        <p:blipFill>
          <a:blip r:embed="rId6"/>
          <a:stretch>
            <a:fillRect/>
          </a:stretch>
        </p:blipFill>
        <p:spPr>
          <a:xfrm>
            <a:off x="3294134" y="2135713"/>
            <a:ext cx="1549400" cy="1485900"/>
          </a:xfrm>
          <a:prstGeom prst="rect">
            <a:avLst/>
          </a:prstGeom>
        </p:spPr>
      </p:pic>
      <p:sp>
        <p:nvSpPr>
          <p:cNvPr id="14" name="TextBox 13">
            <a:extLst>
              <a:ext uri="{FF2B5EF4-FFF2-40B4-BE49-F238E27FC236}">
                <a16:creationId xmlns:a16="http://schemas.microsoft.com/office/drawing/2014/main" id="{FD85CD86-9975-F6CD-ECDE-6CF84639BC6A}"/>
              </a:ext>
            </a:extLst>
          </p:cNvPr>
          <p:cNvSpPr txBox="1"/>
          <p:nvPr/>
        </p:nvSpPr>
        <p:spPr>
          <a:xfrm>
            <a:off x="3277200" y="2177493"/>
            <a:ext cx="1549400" cy="923330"/>
          </a:xfrm>
          <a:prstGeom prst="rect">
            <a:avLst/>
          </a:prstGeom>
          <a:noFill/>
        </p:spPr>
        <p:txBody>
          <a:bodyPr wrap="square" rtlCol="0">
            <a:spAutoFit/>
          </a:bodyPr>
          <a:lstStyle/>
          <a:p>
            <a:pPr algn="ctr"/>
            <a:r>
              <a:rPr lang="en-GB" dirty="0">
                <a:solidFill>
                  <a:schemeClr val="bg1"/>
                </a:solidFill>
                <a:latin typeface="Source Sans Pro" panose="020B0503030403020204" pitchFamily="34" charset="77"/>
              </a:rPr>
              <a:t>“You can go anywhere in the world”</a:t>
            </a:r>
          </a:p>
        </p:txBody>
      </p:sp>
      <p:pic>
        <p:nvPicPr>
          <p:cNvPr id="15" name="Picture 14">
            <a:extLst>
              <a:ext uri="{FF2B5EF4-FFF2-40B4-BE49-F238E27FC236}">
                <a16:creationId xmlns:a16="http://schemas.microsoft.com/office/drawing/2014/main" id="{C508C73B-2194-1508-8370-BADDD677A543}"/>
              </a:ext>
            </a:extLst>
          </p:cNvPr>
          <p:cNvPicPr>
            <a:picLocks noChangeAspect="1"/>
          </p:cNvPicPr>
          <p:nvPr/>
        </p:nvPicPr>
        <p:blipFill>
          <a:blip r:embed="rId7"/>
          <a:stretch>
            <a:fillRect/>
          </a:stretch>
        </p:blipFill>
        <p:spPr>
          <a:xfrm rot="20521269">
            <a:off x="3646579" y="3245450"/>
            <a:ext cx="2120900" cy="2755900"/>
          </a:xfrm>
          <a:prstGeom prst="rect">
            <a:avLst/>
          </a:prstGeom>
        </p:spPr>
      </p:pic>
      <p:sp>
        <p:nvSpPr>
          <p:cNvPr id="16" name="TextBox 15">
            <a:extLst>
              <a:ext uri="{FF2B5EF4-FFF2-40B4-BE49-F238E27FC236}">
                <a16:creationId xmlns:a16="http://schemas.microsoft.com/office/drawing/2014/main" id="{0995407E-65D0-F3A7-4565-7525B1E31441}"/>
              </a:ext>
            </a:extLst>
          </p:cNvPr>
          <p:cNvSpPr txBox="1"/>
          <p:nvPr/>
        </p:nvSpPr>
        <p:spPr>
          <a:xfrm>
            <a:off x="3648344" y="3656306"/>
            <a:ext cx="1896437" cy="1323439"/>
          </a:xfrm>
          <a:prstGeom prst="rect">
            <a:avLst/>
          </a:prstGeom>
          <a:noFill/>
        </p:spPr>
        <p:txBody>
          <a:bodyPr wrap="square" rtlCol="0">
            <a:spAutoFit/>
          </a:bodyPr>
          <a:lstStyle/>
          <a:p>
            <a:pPr algn="ctr"/>
            <a:r>
              <a:rPr lang="en-GB" sz="1600" dirty="0">
                <a:solidFill>
                  <a:schemeClr val="bg1"/>
                </a:solidFill>
                <a:latin typeface="Source Sans Pro" panose="020B0503030403020204" pitchFamily="34" charset="77"/>
              </a:rPr>
              <a:t>“The best part is being involved in sustainable projects to shape a greener future”</a:t>
            </a:r>
          </a:p>
        </p:txBody>
      </p:sp>
      <p:pic>
        <p:nvPicPr>
          <p:cNvPr id="17" name="Picture 16">
            <a:extLst>
              <a:ext uri="{FF2B5EF4-FFF2-40B4-BE49-F238E27FC236}">
                <a16:creationId xmlns:a16="http://schemas.microsoft.com/office/drawing/2014/main" id="{45928EBC-4F72-D35A-D7D7-ACA96C41CA7F}"/>
              </a:ext>
            </a:extLst>
          </p:cNvPr>
          <p:cNvPicPr>
            <a:picLocks noChangeAspect="1"/>
          </p:cNvPicPr>
          <p:nvPr/>
        </p:nvPicPr>
        <p:blipFill>
          <a:blip r:embed="rId8"/>
          <a:stretch>
            <a:fillRect/>
          </a:stretch>
        </p:blipFill>
        <p:spPr>
          <a:xfrm rot="10800000">
            <a:off x="7867295" y="2078656"/>
            <a:ext cx="3111500" cy="1689100"/>
          </a:xfrm>
          <a:prstGeom prst="rect">
            <a:avLst/>
          </a:prstGeom>
        </p:spPr>
      </p:pic>
      <p:sp>
        <p:nvSpPr>
          <p:cNvPr id="18" name="TextBox 17">
            <a:extLst>
              <a:ext uri="{FF2B5EF4-FFF2-40B4-BE49-F238E27FC236}">
                <a16:creationId xmlns:a16="http://schemas.microsoft.com/office/drawing/2014/main" id="{2F28375F-DFCC-8618-B9D7-0E754F322A5A}"/>
              </a:ext>
            </a:extLst>
          </p:cNvPr>
          <p:cNvSpPr txBox="1"/>
          <p:nvPr/>
        </p:nvSpPr>
        <p:spPr>
          <a:xfrm>
            <a:off x="8106778" y="2192121"/>
            <a:ext cx="2632533" cy="923330"/>
          </a:xfrm>
          <a:prstGeom prst="rect">
            <a:avLst/>
          </a:prstGeom>
          <a:noFill/>
        </p:spPr>
        <p:txBody>
          <a:bodyPr wrap="square" rtlCol="0">
            <a:spAutoFit/>
          </a:bodyPr>
          <a:lstStyle/>
          <a:p>
            <a:pPr algn="ctr"/>
            <a:r>
              <a:rPr lang="en-GB" dirty="0">
                <a:solidFill>
                  <a:schemeClr val="bg1"/>
                </a:solidFill>
                <a:latin typeface="Source Sans Pro" panose="020B0503030403020204" pitchFamily="34" charset="77"/>
              </a:rPr>
              <a:t>“You get to meet a lot of friends as you’re always working in a team”</a:t>
            </a:r>
          </a:p>
        </p:txBody>
      </p:sp>
      <p:pic>
        <p:nvPicPr>
          <p:cNvPr id="20" name="Picture 19">
            <a:extLst>
              <a:ext uri="{FF2B5EF4-FFF2-40B4-BE49-F238E27FC236}">
                <a16:creationId xmlns:a16="http://schemas.microsoft.com/office/drawing/2014/main" id="{14A0799E-4838-A09D-3DD3-DE56162C6BB2}"/>
              </a:ext>
            </a:extLst>
          </p:cNvPr>
          <p:cNvPicPr>
            <a:picLocks noChangeAspect="1"/>
          </p:cNvPicPr>
          <p:nvPr/>
        </p:nvPicPr>
        <p:blipFill>
          <a:blip r:embed="rId9"/>
          <a:stretch>
            <a:fillRect/>
          </a:stretch>
        </p:blipFill>
        <p:spPr>
          <a:xfrm>
            <a:off x="5908972" y="3843863"/>
            <a:ext cx="2457957" cy="2211807"/>
          </a:xfrm>
          <a:prstGeom prst="rect">
            <a:avLst/>
          </a:prstGeom>
        </p:spPr>
      </p:pic>
      <p:sp>
        <p:nvSpPr>
          <p:cNvPr id="21" name="TextBox 20">
            <a:extLst>
              <a:ext uri="{FF2B5EF4-FFF2-40B4-BE49-F238E27FC236}">
                <a16:creationId xmlns:a16="http://schemas.microsoft.com/office/drawing/2014/main" id="{77DA4D60-9B22-A2B3-D844-968D5A9D1D94}"/>
              </a:ext>
            </a:extLst>
          </p:cNvPr>
          <p:cNvSpPr txBox="1"/>
          <p:nvPr/>
        </p:nvSpPr>
        <p:spPr>
          <a:xfrm>
            <a:off x="6023230" y="4726765"/>
            <a:ext cx="2187857" cy="1200329"/>
          </a:xfrm>
          <a:prstGeom prst="rect">
            <a:avLst/>
          </a:prstGeom>
          <a:noFill/>
        </p:spPr>
        <p:txBody>
          <a:bodyPr wrap="square" rtlCol="0">
            <a:spAutoFit/>
          </a:bodyPr>
          <a:lstStyle/>
          <a:p>
            <a:pPr algn="ctr"/>
            <a:r>
              <a:rPr lang="en-GB" dirty="0">
                <a:solidFill>
                  <a:schemeClr val="bg1"/>
                </a:solidFill>
                <a:latin typeface="Source Sans Pro" panose="020B0503030403020204" pitchFamily="34" charset="77"/>
              </a:rPr>
              <a:t>“It’s an easy way into a decent paying job – you can earn money quicker”</a:t>
            </a:r>
          </a:p>
        </p:txBody>
      </p:sp>
      <p:pic>
        <p:nvPicPr>
          <p:cNvPr id="22" name="Picture 21">
            <a:extLst>
              <a:ext uri="{FF2B5EF4-FFF2-40B4-BE49-F238E27FC236}">
                <a16:creationId xmlns:a16="http://schemas.microsoft.com/office/drawing/2014/main" id="{93BB211C-3403-38A8-F62D-AD259F29F96B}"/>
              </a:ext>
            </a:extLst>
          </p:cNvPr>
          <p:cNvPicPr>
            <a:picLocks noChangeAspect="1"/>
          </p:cNvPicPr>
          <p:nvPr/>
        </p:nvPicPr>
        <p:blipFill>
          <a:blip r:embed="rId10"/>
          <a:stretch>
            <a:fillRect/>
          </a:stretch>
        </p:blipFill>
        <p:spPr>
          <a:xfrm>
            <a:off x="5253506" y="2164030"/>
            <a:ext cx="2179304" cy="1375037"/>
          </a:xfrm>
          <a:prstGeom prst="rect">
            <a:avLst/>
          </a:prstGeom>
        </p:spPr>
      </p:pic>
      <p:sp>
        <p:nvSpPr>
          <p:cNvPr id="23" name="TextBox 22">
            <a:extLst>
              <a:ext uri="{FF2B5EF4-FFF2-40B4-BE49-F238E27FC236}">
                <a16:creationId xmlns:a16="http://schemas.microsoft.com/office/drawing/2014/main" id="{0C3DA6CB-E175-2988-242C-623C4FA3D719}"/>
              </a:ext>
            </a:extLst>
          </p:cNvPr>
          <p:cNvSpPr txBox="1"/>
          <p:nvPr/>
        </p:nvSpPr>
        <p:spPr>
          <a:xfrm>
            <a:off x="5396101" y="2457830"/>
            <a:ext cx="1602176" cy="923330"/>
          </a:xfrm>
          <a:prstGeom prst="rect">
            <a:avLst/>
          </a:prstGeom>
          <a:noFill/>
        </p:spPr>
        <p:txBody>
          <a:bodyPr wrap="square" rtlCol="0">
            <a:spAutoFit/>
          </a:bodyPr>
          <a:lstStyle/>
          <a:p>
            <a:pPr algn="ctr"/>
            <a:r>
              <a:rPr lang="en-GB" dirty="0">
                <a:solidFill>
                  <a:schemeClr val="bg1"/>
                </a:solidFill>
                <a:latin typeface="Source Sans Pro" panose="020B0503030403020204" pitchFamily="34" charset="77"/>
              </a:rPr>
              <a:t>“You get to </a:t>
            </a:r>
            <a:br>
              <a:rPr lang="en-GB" dirty="0">
                <a:solidFill>
                  <a:schemeClr val="bg1"/>
                </a:solidFill>
                <a:latin typeface="Source Sans Pro" panose="020B0503030403020204" pitchFamily="34" charset="77"/>
              </a:rPr>
            </a:br>
            <a:r>
              <a:rPr lang="en-GB" dirty="0">
                <a:solidFill>
                  <a:schemeClr val="bg1"/>
                </a:solidFill>
                <a:latin typeface="Source Sans Pro" panose="020B0503030403020204" pitchFamily="34" charset="77"/>
              </a:rPr>
              <a:t>be an adult sooner”</a:t>
            </a:r>
          </a:p>
        </p:txBody>
      </p:sp>
      <p:pic>
        <p:nvPicPr>
          <p:cNvPr id="24" name="Picture 23">
            <a:extLst>
              <a:ext uri="{FF2B5EF4-FFF2-40B4-BE49-F238E27FC236}">
                <a16:creationId xmlns:a16="http://schemas.microsoft.com/office/drawing/2014/main" id="{020AB4D1-B5D6-E624-A142-9C1E1BD8E649}"/>
              </a:ext>
            </a:extLst>
          </p:cNvPr>
          <p:cNvPicPr>
            <a:picLocks noChangeAspect="1"/>
          </p:cNvPicPr>
          <p:nvPr/>
        </p:nvPicPr>
        <p:blipFill>
          <a:blip r:embed="rId11"/>
          <a:stretch>
            <a:fillRect/>
          </a:stretch>
        </p:blipFill>
        <p:spPr>
          <a:xfrm rot="17217743">
            <a:off x="8167626" y="3179332"/>
            <a:ext cx="1384300" cy="1689100"/>
          </a:xfrm>
          <a:prstGeom prst="rect">
            <a:avLst/>
          </a:prstGeom>
        </p:spPr>
      </p:pic>
      <p:sp>
        <p:nvSpPr>
          <p:cNvPr id="25" name="TextBox 24">
            <a:extLst>
              <a:ext uri="{FF2B5EF4-FFF2-40B4-BE49-F238E27FC236}">
                <a16:creationId xmlns:a16="http://schemas.microsoft.com/office/drawing/2014/main" id="{B0004005-8A18-234C-69EC-7C626D8EA621}"/>
              </a:ext>
            </a:extLst>
          </p:cNvPr>
          <p:cNvSpPr txBox="1"/>
          <p:nvPr/>
        </p:nvSpPr>
        <p:spPr>
          <a:xfrm>
            <a:off x="8334718" y="3588981"/>
            <a:ext cx="1275633" cy="923330"/>
          </a:xfrm>
          <a:prstGeom prst="rect">
            <a:avLst/>
          </a:prstGeom>
          <a:noFill/>
        </p:spPr>
        <p:txBody>
          <a:bodyPr wrap="square" rtlCol="0">
            <a:spAutoFit/>
          </a:bodyPr>
          <a:lstStyle/>
          <a:p>
            <a:pPr algn="ctr"/>
            <a:r>
              <a:rPr lang="en-GB" dirty="0">
                <a:solidFill>
                  <a:schemeClr val="bg1"/>
                </a:solidFill>
                <a:latin typeface="Source Sans Pro" panose="020B0503030403020204" pitchFamily="34" charset="77"/>
              </a:rPr>
              <a:t>“No two days are the same”</a:t>
            </a:r>
          </a:p>
        </p:txBody>
      </p:sp>
      <p:pic>
        <p:nvPicPr>
          <p:cNvPr id="26" name="Picture 25">
            <a:extLst>
              <a:ext uri="{FF2B5EF4-FFF2-40B4-BE49-F238E27FC236}">
                <a16:creationId xmlns:a16="http://schemas.microsoft.com/office/drawing/2014/main" id="{1B2072D1-A78C-C2E9-F220-DCA69E036A92}"/>
              </a:ext>
            </a:extLst>
          </p:cNvPr>
          <p:cNvPicPr>
            <a:picLocks noChangeAspect="1"/>
          </p:cNvPicPr>
          <p:nvPr/>
        </p:nvPicPr>
        <p:blipFill>
          <a:blip r:embed="rId12"/>
          <a:stretch>
            <a:fillRect/>
          </a:stretch>
        </p:blipFill>
        <p:spPr>
          <a:xfrm rot="9290603">
            <a:off x="9414476" y="3925645"/>
            <a:ext cx="2598380" cy="2108200"/>
          </a:xfrm>
          <a:prstGeom prst="rect">
            <a:avLst/>
          </a:prstGeom>
        </p:spPr>
      </p:pic>
      <p:sp>
        <p:nvSpPr>
          <p:cNvPr id="27" name="TextBox 26">
            <a:extLst>
              <a:ext uri="{FF2B5EF4-FFF2-40B4-BE49-F238E27FC236}">
                <a16:creationId xmlns:a16="http://schemas.microsoft.com/office/drawing/2014/main" id="{C0714879-F2AF-F7FA-A158-90F2A118BCF9}"/>
              </a:ext>
            </a:extLst>
          </p:cNvPr>
          <p:cNvSpPr txBox="1"/>
          <p:nvPr/>
        </p:nvSpPr>
        <p:spPr>
          <a:xfrm>
            <a:off x="9632935" y="4557284"/>
            <a:ext cx="2219912" cy="1077218"/>
          </a:xfrm>
          <a:prstGeom prst="rect">
            <a:avLst/>
          </a:prstGeom>
          <a:noFill/>
        </p:spPr>
        <p:txBody>
          <a:bodyPr wrap="square">
            <a:spAutoFit/>
          </a:bodyPr>
          <a:lstStyle/>
          <a:p>
            <a:pPr algn="ctr"/>
            <a:r>
              <a:rPr lang="en-GB" sz="1600" dirty="0">
                <a:solidFill>
                  <a:schemeClr val="bg1"/>
                </a:solidFill>
                <a:latin typeface="Source Sans Pro" panose="020B0503030403020204" pitchFamily="34" charset="77"/>
              </a:rPr>
              <a:t>“I love applying mathematics to what Cornwall will look like in the future”</a:t>
            </a:r>
          </a:p>
        </p:txBody>
      </p:sp>
    </p:spTree>
    <p:extLst>
      <p:ext uri="{BB962C8B-B14F-4D97-AF65-F5344CB8AC3E}">
        <p14:creationId xmlns:p14="http://schemas.microsoft.com/office/powerpoint/2010/main" val="186801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907"/>
            <a:lum/>
          </a:blip>
          <a:srcRect/>
          <a:stretch>
            <a:fillRect t="-9000" b="-9000"/>
          </a:stretch>
        </a:blipFill>
        <a:effectLst/>
      </p:bgPr>
    </p:bg>
    <p:spTree>
      <p:nvGrpSpPr>
        <p:cNvPr id="1" name=""/>
        <p:cNvGrpSpPr/>
        <p:nvPr/>
      </p:nvGrpSpPr>
      <p:grpSpPr>
        <a:xfrm>
          <a:off x="0" y="0"/>
          <a:ext cx="0" cy="0"/>
          <a:chOff x="0" y="0"/>
          <a:chExt cx="0" cy="0"/>
        </a:xfrm>
      </p:grpSpPr>
      <p:pic>
        <p:nvPicPr>
          <p:cNvPr id="20" name="Picture 19" descr="A curved orange line on a black background&#10;&#10;AI-generated content may be incorrect.">
            <a:extLst>
              <a:ext uri="{FF2B5EF4-FFF2-40B4-BE49-F238E27FC236}">
                <a16:creationId xmlns:a16="http://schemas.microsoft.com/office/drawing/2014/main" id="{5B1E7A7A-7154-BBBC-33CE-677F8F8AB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728524">
            <a:off x="-1731385" y="4636089"/>
            <a:ext cx="5258591" cy="4924122"/>
          </a:xfrm>
          <a:prstGeom prst="rect">
            <a:avLst/>
          </a:prstGeom>
        </p:spPr>
      </p:pic>
      <p:sp>
        <p:nvSpPr>
          <p:cNvPr id="5" name="TextBox 4">
            <a:extLst>
              <a:ext uri="{FF2B5EF4-FFF2-40B4-BE49-F238E27FC236}">
                <a16:creationId xmlns:a16="http://schemas.microsoft.com/office/drawing/2014/main" id="{30788077-62E7-78C6-4306-FE03A38AF5D9}"/>
              </a:ext>
            </a:extLst>
          </p:cNvPr>
          <p:cNvSpPr txBox="1"/>
          <p:nvPr/>
        </p:nvSpPr>
        <p:spPr>
          <a:xfrm>
            <a:off x="524932" y="2329345"/>
            <a:ext cx="4783667" cy="1200329"/>
          </a:xfrm>
          <a:prstGeom prst="rect">
            <a:avLst/>
          </a:prstGeom>
          <a:noFill/>
          <a:ln>
            <a:noFill/>
          </a:ln>
        </p:spPr>
        <p:txBody>
          <a:bodyPr wrap="square" rtlCol="0">
            <a:spAutoFit/>
          </a:bodyPr>
          <a:lstStyle/>
          <a:p>
            <a:r>
              <a:rPr lang="en-GB" b="1" dirty="0">
                <a:solidFill>
                  <a:srgbClr val="F05573"/>
                </a:solidFill>
                <a:latin typeface="Bryant Bold" panose="020B0503040000020003" pitchFamily="34" charset="77"/>
              </a:rPr>
              <a:t>DID YOU KNOW…</a:t>
            </a:r>
          </a:p>
          <a:p>
            <a:r>
              <a:rPr lang="en-GB" dirty="0">
                <a:latin typeface="Source Sans Pro" panose="020B0503030403020204" pitchFamily="34" charset="77"/>
              </a:rPr>
              <a:t>that the number of jobs in the Construction &amp; Built Environment industry has grown 2.5 times faster than the wider Cornish jobs market?</a:t>
            </a:r>
          </a:p>
        </p:txBody>
      </p:sp>
      <p:sp>
        <p:nvSpPr>
          <p:cNvPr id="6" name="TextBox 5">
            <a:extLst>
              <a:ext uri="{FF2B5EF4-FFF2-40B4-BE49-F238E27FC236}">
                <a16:creationId xmlns:a16="http://schemas.microsoft.com/office/drawing/2014/main" id="{107C183D-7C9B-1793-91AF-D86BCB352D3C}"/>
              </a:ext>
            </a:extLst>
          </p:cNvPr>
          <p:cNvSpPr txBox="1"/>
          <p:nvPr/>
        </p:nvSpPr>
        <p:spPr>
          <a:xfrm>
            <a:off x="1294066" y="3889880"/>
            <a:ext cx="4370134" cy="1194512"/>
          </a:xfrm>
          <a:prstGeom prst="rect">
            <a:avLst/>
          </a:prstGeom>
          <a:solidFill>
            <a:srgbClr val="4E2B79"/>
          </a:solidFill>
          <a:ln w="19050">
            <a:noFill/>
          </a:ln>
        </p:spPr>
        <p:txBody>
          <a:bodyPr wrap="square" lIns="180000" tIns="180000" rIns="180000" bIns="180000" rtlCol="0">
            <a:spAutoFit/>
          </a:bodyPr>
          <a:lstStyle/>
          <a:p>
            <a:r>
              <a:rPr lang="en-GB" dirty="0">
                <a:solidFill>
                  <a:srgbClr val="F05573"/>
                </a:solidFill>
                <a:latin typeface="Bryant Bold" panose="020B0503040000020003" pitchFamily="34" charset="77"/>
              </a:rPr>
              <a:t>WATCH: </a:t>
            </a:r>
          </a:p>
          <a:p>
            <a:r>
              <a:rPr lang="en-GB" dirty="0">
                <a:solidFill>
                  <a:schemeClr val="bg1"/>
                </a:solidFill>
                <a:latin typeface="Source Sans Pro" panose="020B0503030403020204" pitchFamily="34" charset="77"/>
              </a:rPr>
              <a:t>What do people working in Construction in Cornwall love about their job?</a:t>
            </a:r>
          </a:p>
        </p:txBody>
      </p:sp>
      <p:sp>
        <p:nvSpPr>
          <p:cNvPr id="3" name="Title 1">
            <a:extLst>
              <a:ext uri="{FF2B5EF4-FFF2-40B4-BE49-F238E27FC236}">
                <a16:creationId xmlns:a16="http://schemas.microsoft.com/office/drawing/2014/main" id="{2DF88009-EFE0-FCF4-C168-992607541175}"/>
              </a:ext>
            </a:extLst>
          </p:cNvPr>
          <p:cNvSpPr txBox="1">
            <a:spLocks/>
          </p:cNvSpPr>
          <p:nvPr/>
        </p:nvSpPr>
        <p:spPr>
          <a:xfrm>
            <a:off x="524933" y="512388"/>
            <a:ext cx="9914467" cy="1126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4000" dirty="0">
                <a:solidFill>
                  <a:srgbClr val="4E2B79"/>
                </a:solidFill>
              </a:rPr>
              <a:t>The Construction &amp; </a:t>
            </a:r>
            <a:br>
              <a:rPr lang="en-GB" sz="4000" dirty="0">
                <a:solidFill>
                  <a:srgbClr val="4E2B79"/>
                </a:solidFill>
              </a:rPr>
            </a:br>
            <a:r>
              <a:rPr lang="en-GB" sz="4000" dirty="0">
                <a:solidFill>
                  <a:srgbClr val="4E2B79"/>
                </a:solidFill>
              </a:rPr>
              <a:t>Built Environment Sector</a:t>
            </a:r>
          </a:p>
        </p:txBody>
      </p:sp>
      <p:sp>
        <p:nvSpPr>
          <p:cNvPr id="13" name="Oval 12">
            <a:extLst>
              <a:ext uri="{FF2B5EF4-FFF2-40B4-BE49-F238E27FC236}">
                <a16:creationId xmlns:a16="http://schemas.microsoft.com/office/drawing/2014/main" id="{E86C2A03-AE8B-E2E3-FE9C-795AB9EC8F89}"/>
              </a:ext>
            </a:extLst>
          </p:cNvPr>
          <p:cNvSpPr/>
          <p:nvPr/>
        </p:nvSpPr>
        <p:spPr>
          <a:xfrm>
            <a:off x="524933" y="4156937"/>
            <a:ext cx="660400" cy="660400"/>
          </a:xfrm>
          <a:prstGeom prst="ellipse">
            <a:avLst/>
          </a:prstGeom>
          <a:solidFill>
            <a:srgbClr val="4E2B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Arrow: Clockwise curve with solid fill">
            <a:extLst>
              <a:ext uri="{FF2B5EF4-FFF2-40B4-BE49-F238E27FC236}">
                <a16:creationId xmlns:a16="http://schemas.microsoft.com/office/drawing/2014/main" id="{B2C27D35-02C3-F776-FC00-761D1AD7A2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96683">
            <a:off x="4775571" y="3221672"/>
            <a:ext cx="1058841" cy="1058841"/>
          </a:xfrm>
          <a:prstGeom prst="rect">
            <a:avLst/>
          </a:prstGeom>
        </p:spPr>
      </p:pic>
      <p:pic>
        <p:nvPicPr>
          <p:cNvPr id="22" name="Picture 21" descr="A pink arrow on a black background&#10;&#10;AI-generated content may be incorrect.">
            <a:extLst>
              <a:ext uri="{FF2B5EF4-FFF2-40B4-BE49-F238E27FC236}">
                <a16:creationId xmlns:a16="http://schemas.microsoft.com/office/drawing/2014/main" id="{E227116B-3E36-C64A-B743-39B31722B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1061">
            <a:off x="704511" y="4213775"/>
            <a:ext cx="386802" cy="546723"/>
          </a:xfrm>
          <a:prstGeom prst="rect">
            <a:avLst/>
          </a:prstGeom>
        </p:spPr>
      </p:pic>
      <p:pic>
        <p:nvPicPr>
          <p:cNvPr id="23" name="Picture 22" descr="A logo of a house&#10;&#10;AI-generated content may be incorrect.">
            <a:extLst>
              <a:ext uri="{FF2B5EF4-FFF2-40B4-BE49-F238E27FC236}">
                <a16:creationId xmlns:a16="http://schemas.microsoft.com/office/drawing/2014/main" id="{181E9872-F619-EE14-37E3-84D31C3AD6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4792" y="512388"/>
            <a:ext cx="931973" cy="1127297"/>
          </a:xfrm>
          <a:prstGeom prst="rect">
            <a:avLst/>
          </a:prstGeom>
        </p:spPr>
      </p:pic>
      <p:pic>
        <p:nvPicPr>
          <p:cNvPr id="8" name="Online Media 7" title="Design and Build Cornwall's Future: What I love about construction is...">
            <a:hlinkClick r:id="" action="ppaction://media"/>
            <a:extLst>
              <a:ext uri="{FF2B5EF4-FFF2-40B4-BE49-F238E27FC236}">
                <a16:creationId xmlns:a16="http://schemas.microsoft.com/office/drawing/2014/main" id="{5887859C-64F5-1350-B050-F1939A0CE998}"/>
              </a:ext>
            </a:extLst>
          </p:cNvPr>
          <p:cNvPicPr>
            <a:picLocks noRot="1" noChangeAspect="1"/>
          </p:cNvPicPr>
          <p:nvPr>
            <a:videoFile r:link="rId1"/>
          </p:nvPr>
        </p:nvPicPr>
        <p:blipFill>
          <a:blip r:embed="rId9"/>
          <a:stretch>
            <a:fillRect/>
          </a:stretch>
        </p:blipFill>
        <p:spPr>
          <a:xfrm>
            <a:off x="6096000" y="2160171"/>
            <a:ext cx="5175612" cy="2924221"/>
          </a:xfrm>
          <a:prstGeom prst="rect">
            <a:avLst/>
          </a:prstGeom>
        </p:spPr>
      </p:pic>
      <p:pic>
        <p:nvPicPr>
          <p:cNvPr id="10" name="Picture 9">
            <a:extLst>
              <a:ext uri="{FF2B5EF4-FFF2-40B4-BE49-F238E27FC236}">
                <a16:creationId xmlns:a16="http://schemas.microsoft.com/office/drawing/2014/main" id="{C4381739-4781-7EE6-E432-1FB39C01534B}"/>
              </a:ext>
            </a:extLst>
          </p:cNvPr>
          <p:cNvPicPr>
            <a:picLocks noChangeAspect="1"/>
          </p:cNvPicPr>
          <p:nvPr/>
        </p:nvPicPr>
        <p:blipFill>
          <a:blip r:embed="rId10"/>
          <a:stretch>
            <a:fillRect/>
          </a:stretch>
        </p:blipFill>
        <p:spPr>
          <a:xfrm>
            <a:off x="10027340" y="5188016"/>
            <a:ext cx="1244272" cy="1225838"/>
          </a:xfrm>
          <a:prstGeom prst="rect">
            <a:avLst/>
          </a:prstGeom>
        </p:spPr>
      </p:pic>
    </p:spTree>
    <p:extLst>
      <p:ext uri="{BB962C8B-B14F-4D97-AF65-F5344CB8AC3E}">
        <p14:creationId xmlns:p14="http://schemas.microsoft.com/office/powerpoint/2010/main" val="14307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E2B79"/>
        </a:soli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BC7C440B-EC88-5827-5723-CFE2841239C3}"/>
              </a:ext>
            </a:extLst>
          </p:cNvPr>
          <p:cNvPicPr>
            <a:picLocks noChangeAspect="1"/>
          </p:cNvPicPr>
          <p:nvPr/>
        </p:nvPicPr>
        <p:blipFill>
          <a:blip r:embed="rId3"/>
          <a:stretch>
            <a:fillRect/>
          </a:stretch>
        </p:blipFill>
        <p:spPr>
          <a:xfrm>
            <a:off x="6715645" y="254418"/>
            <a:ext cx="2857500" cy="1841500"/>
          </a:xfrm>
          <a:prstGeom prst="rect">
            <a:avLst/>
          </a:prstGeom>
        </p:spPr>
      </p:pic>
      <p:sp>
        <p:nvSpPr>
          <p:cNvPr id="7" name="TextBox 6">
            <a:extLst>
              <a:ext uri="{FF2B5EF4-FFF2-40B4-BE49-F238E27FC236}">
                <a16:creationId xmlns:a16="http://schemas.microsoft.com/office/drawing/2014/main" id="{AF272133-C3D5-FC99-AF88-2FE8C4E8E0CB}"/>
              </a:ext>
            </a:extLst>
          </p:cNvPr>
          <p:cNvSpPr txBox="1"/>
          <p:nvPr/>
        </p:nvSpPr>
        <p:spPr>
          <a:xfrm>
            <a:off x="7279477" y="584287"/>
            <a:ext cx="2733575" cy="276999"/>
          </a:xfrm>
          <a:prstGeom prst="rect">
            <a:avLst/>
          </a:prstGeom>
          <a:noFill/>
        </p:spPr>
        <p:txBody>
          <a:bodyPr wrap="square" lIns="0" tIns="0" rIns="0" bIns="0" rtlCol="0">
            <a:spAutoFit/>
          </a:bodyPr>
          <a:lstStyle/>
          <a:p>
            <a:r>
              <a:rPr lang="en-GB" dirty="0">
                <a:solidFill>
                  <a:srgbClr val="04A1AF"/>
                </a:solidFill>
                <a:latin typeface="Bryant Bold" panose="020B0503040000020003" pitchFamily="34" charset="77"/>
              </a:rPr>
              <a:t>My route in…</a:t>
            </a:r>
            <a:endParaRPr lang="en-GB" dirty="0">
              <a:solidFill>
                <a:schemeClr val="bg1"/>
              </a:solidFill>
              <a:latin typeface="Source Sans Pro" panose="020B0503030403020204" pitchFamily="34" charset="77"/>
            </a:endParaRPr>
          </a:p>
        </p:txBody>
      </p:sp>
      <p:pic>
        <p:nvPicPr>
          <p:cNvPr id="9" name="Graphic 8" descr="Checkmark with solid fill">
            <a:extLst>
              <a:ext uri="{FF2B5EF4-FFF2-40B4-BE49-F238E27FC236}">
                <a16:creationId xmlns:a16="http://schemas.microsoft.com/office/drawing/2014/main" id="{A1895C87-B8FF-AB2E-44E1-F5082FB319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4994" y="1389783"/>
            <a:ext cx="374757" cy="377198"/>
          </a:xfrm>
          <a:prstGeom prst="rect">
            <a:avLst/>
          </a:prstGeom>
        </p:spPr>
      </p:pic>
      <p:pic>
        <p:nvPicPr>
          <p:cNvPr id="11" name="Graphic 10" descr="Close with solid fill">
            <a:extLst>
              <a:ext uri="{FF2B5EF4-FFF2-40B4-BE49-F238E27FC236}">
                <a16:creationId xmlns:a16="http://schemas.microsoft.com/office/drawing/2014/main" id="{7D3A7C2F-CEEE-4AFE-CFC7-463D619804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55493" y="920043"/>
            <a:ext cx="413069" cy="413069"/>
          </a:xfrm>
          <a:prstGeom prst="rect">
            <a:avLst/>
          </a:prstGeom>
        </p:spPr>
      </p:pic>
      <p:sp>
        <p:nvSpPr>
          <p:cNvPr id="15" name="TextBox 14">
            <a:extLst>
              <a:ext uri="{FF2B5EF4-FFF2-40B4-BE49-F238E27FC236}">
                <a16:creationId xmlns:a16="http://schemas.microsoft.com/office/drawing/2014/main" id="{CA174CA5-FFB0-5AC9-206C-86772F9ABE3D}"/>
              </a:ext>
            </a:extLst>
          </p:cNvPr>
          <p:cNvSpPr txBox="1"/>
          <p:nvPr/>
        </p:nvSpPr>
        <p:spPr>
          <a:xfrm>
            <a:off x="607464" y="5065592"/>
            <a:ext cx="2517241" cy="553998"/>
          </a:xfrm>
          <a:prstGeom prst="rect">
            <a:avLst/>
          </a:prstGeom>
          <a:noFill/>
          <a:ln>
            <a:noFill/>
          </a:ln>
        </p:spPr>
        <p:txBody>
          <a:bodyPr wrap="square" lIns="0" tIns="0" rIns="0" bIns="0" rtlCol="0">
            <a:spAutoFit/>
          </a:bodyPr>
          <a:lstStyle/>
          <a:p>
            <a:r>
              <a:rPr lang="en-GB" dirty="0">
                <a:solidFill>
                  <a:schemeClr val="bg1"/>
                </a:solidFill>
                <a:latin typeface="Source Sans Pro" panose="020B0503030403020204" pitchFamily="34" charset="77"/>
              </a:rPr>
              <a:t>Quantity Surveyors are in </a:t>
            </a:r>
            <a:br>
              <a:rPr lang="en-GB" dirty="0">
                <a:solidFill>
                  <a:schemeClr val="bg1"/>
                </a:solidFill>
                <a:latin typeface="Source Sans Pro" panose="020B0503030403020204" pitchFamily="34" charset="77"/>
              </a:rPr>
            </a:br>
            <a:r>
              <a:rPr lang="en-GB" b="1" dirty="0">
                <a:solidFill>
                  <a:schemeClr val="bg1"/>
                </a:solidFill>
                <a:latin typeface="Source Sans Pro" panose="020B0503030403020204" pitchFamily="34" charset="77"/>
              </a:rPr>
              <a:t>BIG</a:t>
            </a:r>
            <a:r>
              <a:rPr lang="en-GB" dirty="0">
                <a:solidFill>
                  <a:schemeClr val="bg1"/>
                </a:solidFill>
                <a:latin typeface="Source Sans Pro" panose="020B0503030403020204" pitchFamily="34" charset="77"/>
              </a:rPr>
              <a:t> demand in Cornwall!</a:t>
            </a:r>
          </a:p>
        </p:txBody>
      </p:sp>
      <p:sp>
        <p:nvSpPr>
          <p:cNvPr id="16" name="TextBox 15">
            <a:extLst>
              <a:ext uri="{FF2B5EF4-FFF2-40B4-BE49-F238E27FC236}">
                <a16:creationId xmlns:a16="http://schemas.microsoft.com/office/drawing/2014/main" id="{0659827F-62F6-CCAD-8089-DF466306A316}"/>
              </a:ext>
            </a:extLst>
          </p:cNvPr>
          <p:cNvSpPr txBox="1"/>
          <p:nvPr/>
        </p:nvSpPr>
        <p:spPr>
          <a:xfrm>
            <a:off x="3552331" y="1734771"/>
            <a:ext cx="907300" cy="276999"/>
          </a:xfrm>
          <a:prstGeom prst="rect">
            <a:avLst/>
          </a:prstGeom>
          <a:noFill/>
        </p:spPr>
        <p:txBody>
          <a:bodyPr wrap="none" lIns="0" tIns="0" rIns="0" bIns="0" rtlCol="0">
            <a:spAutoFit/>
          </a:bodyPr>
          <a:lstStyle/>
          <a:p>
            <a:r>
              <a:rPr lang="en-GB" dirty="0">
                <a:solidFill>
                  <a:srgbClr val="04A1AF"/>
                </a:solidFill>
                <a:latin typeface="Bryant Bold" panose="020B0503040000020003" pitchFamily="34" charset="77"/>
              </a:rPr>
              <a:t>My day…</a:t>
            </a:r>
          </a:p>
        </p:txBody>
      </p:sp>
      <p:sp>
        <p:nvSpPr>
          <p:cNvPr id="19" name="TextBox 18">
            <a:extLst>
              <a:ext uri="{FF2B5EF4-FFF2-40B4-BE49-F238E27FC236}">
                <a16:creationId xmlns:a16="http://schemas.microsoft.com/office/drawing/2014/main" id="{537BB59B-76EC-6C4B-6EA1-AAE0C6DCB5F0}"/>
              </a:ext>
            </a:extLst>
          </p:cNvPr>
          <p:cNvSpPr txBox="1"/>
          <p:nvPr/>
        </p:nvSpPr>
        <p:spPr>
          <a:xfrm>
            <a:off x="9677481" y="2320492"/>
            <a:ext cx="2340019" cy="1348401"/>
          </a:xfrm>
          <a:prstGeom prst="rect">
            <a:avLst/>
          </a:prstGeom>
          <a:solidFill>
            <a:srgbClr val="04A1AF"/>
          </a:solidFill>
        </p:spPr>
        <p:txBody>
          <a:bodyPr wrap="none" lIns="180000" tIns="180000" rIns="180000" bIns="180000" rtlCol="0">
            <a:spAutoFit/>
          </a:bodyPr>
          <a:lstStyle/>
          <a:p>
            <a:r>
              <a:rPr lang="en-GB" sz="1600" dirty="0">
                <a:solidFill>
                  <a:schemeClr val="bg1"/>
                </a:solidFill>
                <a:latin typeface="Bryant Bold" panose="020B0503040000020003" pitchFamily="34" charset="77"/>
              </a:rPr>
              <a:t>TOP SKILLS…</a:t>
            </a:r>
          </a:p>
          <a:p>
            <a:pPr marL="285750" indent="-285750">
              <a:buFont typeface="Arial" panose="020B0604020202020204" pitchFamily="34" charset="0"/>
              <a:buChar char="•"/>
            </a:pPr>
            <a:r>
              <a:rPr lang="en-GB" sz="1600" dirty="0">
                <a:solidFill>
                  <a:schemeClr val="bg1"/>
                </a:solidFill>
                <a:latin typeface="Source Sans Pro" panose="020B0503030403020204" pitchFamily="34" charset="77"/>
              </a:rPr>
              <a:t>Communication</a:t>
            </a:r>
          </a:p>
          <a:p>
            <a:pPr marL="285750" indent="-285750">
              <a:buFont typeface="Arial" panose="020B0604020202020204" pitchFamily="34" charset="0"/>
              <a:buChar char="•"/>
            </a:pPr>
            <a:r>
              <a:rPr lang="en-GB" sz="1600" dirty="0">
                <a:solidFill>
                  <a:schemeClr val="bg1"/>
                </a:solidFill>
                <a:latin typeface="Source Sans Pro" panose="020B0503030403020204" pitchFamily="34" charset="77"/>
              </a:rPr>
              <a:t>Time Management</a:t>
            </a:r>
          </a:p>
          <a:p>
            <a:pPr marL="285750" indent="-285750">
              <a:buFont typeface="Arial" panose="020B0604020202020204" pitchFamily="34" charset="0"/>
              <a:buChar char="•"/>
            </a:pPr>
            <a:r>
              <a:rPr lang="en-GB" sz="1600" dirty="0">
                <a:solidFill>
                  <a:schemeClr val="bg1"/>
                </a:solidFill>
                <a:latin typeface="Source Sans Pro" panose="020B0503030403020204" pitchFamily="34" charset="77"/>
              </a:rPr>
              <a:t>Maths Calculations!</a:t>
            </a:r>
          </a:p>
        </p:txBody>
      </p:sp>
      <p:sp>
        <p:nvSpPr>
          <p:cNvPr id="20" name="TextBox 19">
            <a:extLst>
              <a:ext uri="{FF2B5EF4-FFF2-40B4-BE49-F238E27FC236}">
                <a16:creationId xmlns:a16="http://schemas.microsoft.com/office/drawing/2014/main" id="{F7098C63-365B-AF40-D304-C84BD8757E77}"/>
              </a:ext>
            </a:extLst>
          </p:cNvPr>
          <p:cNvSpPr txBox="1"/>
          <p:nvPr/>
        </p:nvSpPr>
        <p:spPr>
          <a:xfrm>
            <a:off x="9677481" y="3807831"/>
            <a:ext cx="1596316" cy="492443"/>
          </a:xfrm>
          <a:prstGeom prst="rect">
            <a:avLst/>
          </a:prstGeom>
          <a:solidFill>
            <a:srgbClr val="4E2B79"/>
          </a:solidFill>
        </p:spPr>
        <p:txBody>
          <a:bodyPr wrap="square" lIns="0" tIns="0" rIns="0" bIns="0" rtlCol="0">
            <a:spAutoFit/>
          </a:bodyPr>
          <a:lstStyle/>
          <a:p>
            <a:r>
              <a:rPr lang="en-GB" sz="1600" dirty="0">
                <a:solidFill>
                  <a:schemeClr val="bg1"/>
                </a:solidFill>
                <a:latin typeface="Bryant Bold" panose="020B0503040000020003" pitchFamily="34" charset="77"/>
              </a:rPr>
              <a:t>WORK-LIFE BALANCE</a:t>
            </a:r>
          </a:p>
        </p:txBody>
      </p:sp>
      <p:pic>
        <p:nvPicPr>
          <p:cNvPr id="1030" name="Picture 6" descr="Surfers rejoice as Cornwall enjoys best day of waves in months ...">
            <a:extLst>
              <a:ext uri="{FF2B5EF4-FFF2-40B4-BE49-F238E27FC236}">
                <a16:creationId xmlns:a16="http://schemas.microsoft.com/office/drawing/2014/main" id="{30E9C4A1-1364-9118-456D-40652AFE24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021" r="17026"/>
          <a:stretch/>
        </p:blipFill>
        <p:spPr bwMode="auto">
          <a:xfrm>
            <a:off x="9677481" y="4408339"/>
            <a:ext cx="1292386" cy="1685611"/>
          </a:xfrm>
          <a:prstGeom prst="rect">
            <a:avLst/>
          </a:prstGeom>
          <a:noFill/>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Lst>
        </p:spPr>
      </p:pic>
      <p:pic>
        <p:nvPicPr>
          <p:cNvPr id="1026" name="Picture 2" descr="Premium Photo | Dog standing on rock at cornish beach">
            <a:extLst>
              <a:ext uri="{FF2B5EF4-FFF2-40B4-BE49-F238E27FC236}">
                <a16:creationId xmlns:a16="http://schemas.microsoft.com/office/drawing/2014/main" id="{51F249D8-B5EB-B203-572B-3AAABC4EE8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54003">
            <a:off x="10684072" y="5027555"/>
            <a:ext cx="1076309" cy="1433552"/>
          </a:xfrm>
          <a:prstGeom prst="rect">
            <a:avLst/>
          </a:prstGeom>
          <a:noFill/>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Lst>
        </p:spPr>
      </p:pic>
      <p:pic>
        <p:nvPicPr>
          <p:cNvPr id="1027" name="C81105B1-349B-44B9-8816-E04C0DC02911">
            <a:extLst>
              <a:ext uri="{FF2B5EF4-FFF2-40B4-BE49-F238E27FC236}">
                <a16:creationId xmlns:a16="http://schemas.microsoft.com/office/drawing/2014/main" id="{63B60CD5-CA42-1695-B784-65CF790233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976" y="2144899"/>
            <a:ext cx="2159798" cy="2276463"/>
          </a:xfrm>
          <a:prstGeom prst="rect">
            <a:avLst/>
          </a:prstGeom>
          <a:noFill/>
          <a:ln>
            <a:noFill/>
          </a:ln>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9E057FC-2922-A803-F8F0-7EF6FEF5E68E}"/>
              </a:ext>
            </a:extLst>
          </p:cNvPr>
          <p:cNvSpPr txBox="1"/>
          <p:nvPr/>
        </p:nvSpPr>
        <p:spPr>
          <a:xfrm>
            <a:off x="546572" y="1734771"/>
            <a:ext cx="3030547" cy="276999"/>
          </a:xfrm>
          <a:prstGeom prst="rect">
            <a:avLst/>
          </a:prstGeom>
          <a:noFill/>
        </p:spPr>
        <p:txBody>
          <a:bodyPr wrap="square" lIns="0" tIns="0" rIns="0" bIns="0" rtlCol="0">
            <a:spAutoFit/>
          </a:bodyPr>
          <a:lstStyle/>
          <a:p>
            <a:r>
              <a:rPr lang="en-GB" dirty="0">
                <a:solidFill>
                  <a:srgbClr val="04A1AF"/>
                </a:solidFill>
                <a:latin typeface="Source Sans Pro" panose="020B0503030403020204" pitchFamily="34" charset="77"/>
                <a:cs typeface="Forte Forward" panose="020F0502020204030204" pitchFamily="2" charset="0"/>
              </a:rPr>
              <a:t>A day in the life of Millie…</a:t>
            </a:r>
          </a:p>
        </p:txBody>
      </p:sp>
      <p:pic>
        <p:nvPicPr>
          <p:cNvPr id="10" name="Graphic 9" descr="Pound with solid fill">
            <a:extLst>
              <a:ext uri="{FF2B5EF4-FFF2-40B4-BE49-F238E27FC236}">
                <a16:creationId xmlns:a16="http://schemas.microsoft.com/office/drawing/2014/main" id="{8EEEE954-BDB4-963F-EF51-F9C069EBB0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85625" y="4860316"/>
            <a:ext cx="964550" cy="964550"/>
          </a:xfrm>
          <a:prstGeom prst="rect">
            <a:avLst/>
          </a:prstGeom>
        </p:spPr>
      </p:pic>
      <p:sp>
        <p:nvSpPr>
          <p:cNvPr id="8" name="Title 1">
            <a:extLst>
              <a:ext uri="{FF2B5EF4-FFF2-40B4-BE49-F238E27FC236}">
                <a16:creationId xmlns:a16="http://schemas.microsoft.com/office/drawing/2014/main" id="{C031E1A1-522F-633F-77F7-6535E9008B87}"/>
              </a:ext>
            </a:extLst>
          </p:cNvPr>
          <p:cNvSpPr txBox="1">
            <a:spLocks/>
          </p:cNvSpPr>
          <p:nvPr/>
        </p:nvSpPr>
        <p:spPr>
          <a:xfrm>
            <a:off x="524933" y="512388"/>
            <a:ext cx="9914467" cy="1126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4000" b="1" dirty="0">
                <a:solidFill>
                  <a:schemeClr val="bg1"/>
                </a:solidFill>
                <a:latin typeface="Bryant Bold" panose="020B0503040000020003" pitchFamily="34" charset="77"/>
              </a:rPr>
              <a:t>My Job in Construction </a:t>
            </a:r>
            <a:br>
              <a:rPr lang="en-GB" sz="4000" b="1" dirty="0">
                <a:solidFill>
                  <a:schemeClr val="bg1"/>
                </a:solidFill>
                <a:latin typeface="Bryant Bold" panose="020B0503040000020003" pitchFamily="34" charset="77"/>
              </a:rPr>
            </a:br>
            <a:r>
              <a:rPr lang="en-GB" sz="4000" b="1" dirty="0">
                <a:solidFill>
                  <a:schemeClr val="bg1"/>
                </a:solidFill>
                <a:latin typeface="Bryant Bold" panose="020B0503040000020003" pitchFamily="34" charset="77"/>
              </a:rPr>
              <a:t>&amp; The Built Environment</a:t>
            </a:r>
          </a:p>
        </p:txBody>
      </p:sp>
      <p:sp>
        <p:nvSpPr>
          <p:cNvPr id="3" name="Rectangle: Rounded Corners 2">
            <a:extLst>
              <a:ext uri="{FF2B5EF4-FFF2-40B4-BE49-F238E27FC236}">
                <a16:creationId xmlns:a16="http://schemas.microsoft.com/office/drawing/2014/main" id="{43D98FDB-16FD-1C52-EC2D-BECFA677DD0C}"/>
              </a:ext>
            </a:extLst>
          </p:cNvPr>
          <p:cNvSpPr/>
          <p:nvPr/>
        </p:nvSpPr>
        <p:spPr>
          <a:xfrm>
            <a:off x="845610" y="4192117"/>
            <a:ext cx="2810579" cy="332897"/>
          </a:xfrm>
          <a:prstGeom prst="rect">
            <a:avLst/>
          </a:prstGeom>
          <a:solidFill>
            <a:srgbClr val="04A1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Source Sans Pro" panose="020B0503030403020204" pitchFamily="34" charset="77"/>
              </a:rPr>
              <a:t>Assistant Quantity Surveyor</a:t>
            </a:r>
          </a:p>
        </p:txBody>
      </p:sp>
      <p:pic>
        <p:nvPicPr>
          <p:cNvPr id="22" name="Picture 21">
            <a:extLst>
              <a:ext uri="{FF2B5EF4-FFF2-40B4-BE49-F238E27FC236}">
                <a16:creationId xmlns:a16="http://schemas.microsoft.com/office/drawing/2014/main" id="{077C767F-1C34-DFBB-BABF-82AC4575ECF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4267" y="711495"/>
            <a:ext cx="1014153" cy="1226699"/>
          </a:xfrm>
          <a:prstGeom prst="rect">
            <a:avLst/>
          </a:prstGeom>
        </p:spPr>
      </p:pic>
      <p:pic>
        <p:nvPicPr>
          <p:cNvPr id="26" name="Picture 25" descr="A black and white flag on a flagpole&#10;&#10;AI-generated content may be incorrect.">
            <a:extLst>
              <a:ext uri="{FF2B5EF4-FFF2-40B4-BE49-F238E27FC236}">
                <a16:creationId xmlns:a16="http://schemas.microsoft.com/office/drawing/2014/main" id="{E060EDD9-75F3-6671-B925-B920505E4E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26971" y="4575809"/>
            <a:ext cx="1462612" cy="1462612"/>
          </a:xfrm>
          <a:prstGeom prst="rect">
            <a:avLst/>
          </a:prstGeom>
        </p:spPr>
      </p:pic>
      <p:sp>
        <p:nvSpPr>
          <p:cNvPr id="27" name="TextBox 26">
            <a:extLst>
              <a:ext uri="{FF2B5EF4-FFF2-40B4-BE49-F238E27FC236}">
                <a16:creationId xmlns:a16="http://schemas.microsoft.com/office/drawing/2014/main" id="{C1AE68DF-29A4-E3B1-30EB-DE849886000F}"/>
              </a:ext>
            </a:extLst>
          </p:cNvPr>
          <p:cNvSpPr txBox="1"/>
          <p:nvPr/>
        </p:nvSpPr>
        <p:spPr>
          <a:xfrm>
            <a:off x="607464" y="6009550"/>
            <a:ext cx="3863558" cy="369332"/>
          </a:xfrm>
          <a:prstGeom prst="rect">
            <a:avLst/>
          </a:prstGeom>
          <a:solidFill>
            <a:srgbClr val="F05573"/>
          </a:solidFill>
          <a:ln>
            <a:noFill/>
          </a:ln>
        </p:spPr>
        <p:txBody>
          <a:bodyPr wrap="none" rtlCol="0">
            <a:spAutoFit/>
          </a:bodyPr>
          <a:lstStyle/>
          <a:p>
            <a:r>
              <a:rPr lang="en-GB" dirty="0">
                <a:solidFill>
                  <a:schemeClr val="bg1"/>
                </a:solidFill>
                <a:latin typeface="Bryant Bold" panose="020B0503040000020003" pitchFamily="34" charset="77"/>
              </a:rPr>
              <a:t>In 5 years… PROJECT MANAGER! </a:t>
            </a:r>
          </a:p>
        </p:txBody>
      </p:sp>
      <p:sp>
        <p:nvSpPr>
          <p:cNvPr id="31" name="TextBox 30">
            <a:extLst>
              <a:ext uri="{FF2B5EF4-FFF2-40B4-BE49-F238E27FC236}">
                <a16:creationId xmlns:a16="http://schemas.microsoft.com/office/drawing/2014/main" id="{F34D867A-AABF-9C04-C50A-8F8233099F9E}"/>
              </a:ext>
            </a:extLst>
          </p:cNvPr>
          <p:cNvSpPr txBox="1"/>
          <p:nvPr/>
        </p:nvSpPr>
        <p:spPr>
          <a:xfrm>
            <a:off x="7065997" y="2320492"/>
            <a:ext cx="2335303" cy="1917787"/>
          </a:xfrm>
          <a:prstGeom prst="rect">
            <a:avLst/>
          </a:prstGeom>
          <a:solidFill>
            <a:srgbClr val="F05573"/>
          </a:solidFill>
        </p:spPr>
        <p:txBody>
          <a:bodyPr wrap="square" lIns="180000" tIns="180000" rIns="180000" bIns="180000" rtlCol="0">
            <a:spAutoFit/>
          </a:bodyPr>
          <a:lstStyle/>
          <a:p>
            <a:r>
              <a:rPr lang="en-GB" sz="1600" dirty="0">
                <a:solidFill>
                  <a:schemeClr val="bg1"/>
                </a:solidFill>
                <a:latin typeface="Bryant Bold" panose="020B0503040000020003" pitchFamily="34" charset="77"/>
              </a:rPr>
              <a:t>BEST BITS:</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The people I get to work with who help and inspire me!</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New challenges every day</a:t>
            </a:r>
          </a:p>
        </p:txBody>
      </p:sp>
      <p:grpSp>
        <p:nvGrpSpPr>
          <p:cNvPr id="44" name="Group 43">
            <a:extLst>
              <a:ext uri="{FF2B5EF4-FFF2-40B4-BE49-F238E27FC236}">
                <a16:creationId xmlns:a16="http://schemas.microsoft.com/office/drawing/2014/main" id="{84EDD2F4-0BB4-DD4D-5385-F06F8A581D88}"/>
              </a:ext>
            </a:extLst>
          </p:cNvPr>
          <p:cNvGrpSpPr/>
          <p:nvPr/>
        </p:nvGrpSpPr>
        <p:grpSpPr>
          <a:xfrm>
            <a:off x="3523100" y="2107700"/>
            <a:ext cx="2880372" cy="2338089"/>
            <a:chOff x="3523100" y="2107700"/>
            <a:chExt cx="2880372" cy="2338089"/>
          </a:xfrm>
        </p:grpSpPr>
        <p:grpSp>
          <p:nvGrpSpPr>
            <p:cNvPr id="32" name="Group 31">
              <a:extLst>
                <a:ext uri="{FF2B5EF4-FFF2-40B4-BE49-F238E27FC236}">
                  <a16:creationId xmlns:a16="http://schemas.microsoft.com/office/drawing/2014/main" id="{2B915855-78A3-2B27-549D-48F09301763C}"/>
                </a:ext>
              </a:extLst>
            </p:cNvPr>
            <p:cNvGrpSpPr/>
            <p:nvPr/>
          </p:nvGrpSpPr>
          <p:grpSpPr>
            <a:xfrm>
              <a:off x="4711368" y="2107700"/>
              <a:ext cx="1100247" cy="1264652"/>
              <a:chOff x="1839490" y="1228127"/>
              <a:chExt cx="1100247" cy="1264652"/>
            </a:xfrm>
          </p:grpSpPr>
          <p:sp>
            <p:nvSpPr>
              <p:cNvPr id="42" name="Hexagon 41">
                <a:extLst>
                  <a:ext uri="{FF2B5EF4-FFF2-40B4-BE49-F238E27FC236}">
                    <a16:creationId xmlns:a16="http://schemas.microsoft.com/office/drawing/2014/main" id="{79C5B35B-064B-1FE2-CA81-8D3EC0DAFC1E}"/>
                  </a:ext>
                </a:extLst>
              </p:cNvPr>
              <p:cNvSpPr/>
              <p:nvPr/>
            </p:nvSpPr>
            <p:spPr>
              <a:xfrm rot="5400000">
                <a:off x="1757288" y="1310329"/>
                <a:ext cx="1264652" cy="1100247"/>
              </a:xfrm>
              <a:prstGeom prst="hexagon">
                <a:avLst>
                  <a:gd name="adj" fmla="val 25000"/>
                  <a:gd name="vf" fmla="val 115470"/>
                </a:avLst>
              </a:prstGeom>
              <a:solidFill>
                <a:srgbClr val="04A1AF"/>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43" name="Hexagon 4">
                <a:extLst>
                  <a:ext uri="{FF2B5EF4-FFF2-40B4-BE49-F238E27FC236}">
                    <a16:creationId xmlns:a16="http://schemas.microsoft.com/office/drawing/2014/main" id="{C9E704B2-ED1A-0E90-2DFB-F5C9205BE374}"/>
                  </a:ext>
                </a:extLst>
              </p:cNvPr>
              <p:cNvSpPr txBox="1"/>
              <p:nvPr/>
            </p:nvSpPr>
            <p:spPr>
              <a:xfrm>
                <a:off x="2010945" y="1425202"/>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77"/>
                  </a:rPr>
                  <a:t>On Site</a:t>
                </a:r>
              </a:p>
            </p:txBody>
          </p:sp>
        </p:grpSp>
        <p:grpSp>
          <p:nvGrpSpPr>
            <p:cNvPr id="33" name="Group 32">
              <a:extLst>
                <a:ext uri="{FF2B5EF4-FFF2-40B4-BE49-F238E27FC236}">
                  <a16:creationId xmlns:a16="http://schemas.microsoft.com/office/drawing/2014/main" id="{4BB90420-8A05-5A31-F666-8DA4D8E60A86}"/>
                </a:ext>
              </a:extLst>
            </p:cNvPr>
            <p:cNvGrpSpPr/>
            <p:nvPr/>
          </p:nvGrpSpPr>
          <p:grpSpPr>
            <a:xfrm>
              <a:off x="3523100" y="2107700"/>
              <a:ext cx="1100247" cy="1264652"/>
              <a:chOff x="651222" y="1228127"/>
              <a:chExt cx="1100247" cy="1264652"/>
            </a:xfrm>
          </p:grpSpPr>
          <p:sp>
            <p:nvSpPr>
              <p:cNvPr id="40" name="Hexagon 39">
                <a:extLst>
                  <a:ext uri="{FF2B5EF4-FFF2-40B4-BE49-F238E27FC236}">
                    <a16:creationId xmlns:a16="http://schemas.microsoft.com/office/drawing/2014/main" id="{49AC2CC3-9D0E-2720-AE9C-4EBD43364E4B}"/>
                  </a:ext>
                </a:extLst>
              </p:cNvPr>
              <p:cNvSpPr/>
              <p:nvPr/>
            </p:nvSpPr>
            <p:spPr>
              <a:xfrm rot="5400000">
                <a:off x="569020" y="1310329"/>
                <a:ext cx="1264652" cy="1100247"/>
              </a:xfrm>
              <a:prstGeom prst="hexagon">
                <a:avLst>
                  <a:gd name="adj" fmla="val 25000"/>
                  <a:gd name="vf" fmla="val 115470"/>
                </a:avLst>
              </a:prstGeom>
              <a:solidFill>
                <a:srgbClr val="F05573"/>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41" name="Hexagon 6">
                <a:extLst>
                  <a:ext uri="{FF2B5EF4-FFF2-40B4-BE49-F238E27FC236}">
                    <a16:creationId xmlns:a16="http://schemas.microsoft.com/office/drawing/2014/main" id="{03F557EE-A137-DBAA-0E96-E880B27051B6}"/>
                  </a:ext>
                </a:extLst>
              </p:cNvPr>
              <p:cNvSpPr txBox="1"/>
              <p:nvPr/>
            </p:nvSpPr>
            <p:spPr>
              <a:xfrm>
                <a:off x="822677" y="1425202"/>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Source Sans Pro" panose="020B0503030403020204" pitchFamily="34" charset="77"/>
                  </a:rPr>
                  <a:t>Working on Contracts &amp; Payments</a:t>
                </a:r>
              </a:p>
            </p:txBody>
          </p:sp>
        </p:grpSp>
        <p:grpSp>
          <p:nvGrpSpPr>
            <p:cNvPr id="34" name="Group 33">
              <a:extLst>
                <a:ext uri="{FF2B5EF4-FFF2-40B4-BE49-F238E27FC236}">
                  <a16:creationId xmlns:a16="http://schemas.microsoft.com/office/drawing/2014/main" id="{73212ABA-0F48-79E3-297D-3FC3FA8D57BF}"/>
                </a:ext>
              </a:extLst>
            </p:cNvPr>
            <p:cNvGrpSpPr/>
            <p:nvPr/>
          </p:nvGrpSpPr>
          <p:grpSpPr>
            <a:xfrm>
              <a:off x="4114958" y="3181137"/>
              <a:ext cx="1100247" cy="1264652"/>
              <a:chOff x="1243080" y="2301564"/>
              <a:chExt cx="1100247" cy="1264652"/>
            </a:xfrm>
          </p:grpSpPr>
          <p:sp>
            <p:nvSpPr>
              <p:cNvPr id="38" name="Hexagon 37">
                <a:extLst>
                  <a:ext uri="{FF2B5EF4-FFF2-40B4-BE49-F238E27FC236}">
                    <a16:creationId xmlns:a16="http://schemas.microsoft.com/office/drawing/2014/main" id="{8BB93D5D-21D3-057B-A3F6-71A43955D0A7}"/>
                  </a:ext>
                </a:extLst>
              </p:cNvPr>
              <p:cNvSpPr/>
              <p:nvPr/>
            </p:nvSpPr>
            <p:spPr>
              <a:xfrm rot="5400000">
                <a:off x="1160878" y="2383766"/>
                <a:ext cx="1264652" cy="1100247"/>
              </a:xfrm>
              <a:prstGeom prst="hexagon">
                <a:avLst>
                  <a:gd name="adj" fmla="val 25000"/>
                  <a:gd name="vf" fmla="val 115470"/>
                </a:avLst>
              </a:prstGeom>
              <a:solidFill>
                <a:srgbClr val="F8973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39" name="Hexagon 8">
                <a:extLst>
                  <a:ext uri="{FF2B5EF4-FFF2-40B4-BE49-F238E27FC236}">
                    <a16:creationId xmlns:a16="http://schemas.microsoft.com/office/drawing/2014/main" id="{6C9155B5-3448-0F1D-8204-26560BDB6611}"/>
                  </a:ext>
                </a:extLst>
              </p:cNvPr>
              <p:cNvSpPr txBox="1"/>
              <p:nvPr/>
            </p:nvSpPr>
            <p:spPr>
              <a:xfrm>
                <a:off x="1414535" y="2498639"/>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prstClr val="white"/>
                    </a:solidFill>
                    <a:latin typeface="Source Sans Pro" panose="020B0503030403020204" pitchFamily="34" charset="77"/>
                    <a:ea typeface="+mn-ea"/>
                    <a:cs typeface="+mn-cs"/>
                  </a:rPr>
                  <a:t>In the Office</a:t>
                </a:r>
              </a:p>
            </p:txBody>
          </p:sp>
        </p:grpSp>
        <p:grpSp>
          <p:nvGrpSpPr>
            <p:cNvPr id="35" name="Group 34">
              <a:extLst>
                <a:ext uri="{FF2B5EF4-FFF2-40B4-BE49-F238E27FC236}">
                  <a16:creationId xmlns:a16="http://schemas.microsoft.com/office/drawing/2014/main" id="{D9F0FF2E-3B6C-E1ED-70C7-0A77053CD3E8}"/>
                </a:ext>
              </a:extLst>
            </p:cNvPr>
            <p:cNvGrpSpPr/>
            <p:nvPr/>
          </p:nvGrpSpPr>
          <p:grpSpPr>
            <a:xfrm>
              <a:off x="5303225" y="3181137"/>
              <a:ext cx="1100247" cy="1264652"/>
              <a:chOff x="2431347" y="2301564"/>
              <a:chExt cx="1100247" cy="1264652"/>
            </a:xfrm>
          </p:grpSpPr>
          <p:sp>
            <p:nvSpPr>
              <p:cNvPr id="36" name="Hexagon 35">
                <a:extLst>
                  <a:ext uri="{FF2B5EF4-FFF2-40B4-BE49-F238E27FC236}">
                    <a16:creationId xmlns:a16="http://schemas.microsoft.com/office/drawing/2014/main" id="{542EFECC-3BF2-267A-44EC-163C679B17D8}"/>
                  </a:ext>
                </a:extLst>
              </p:cNvPr>
              <p:cNvSpPr/>
              <p:nvPr/>
            </p:nvSpPr>
            <p:spPr>
              <a:xfrm rot="5400000">
                <a:off x="2349145" y="2383766"/>
                <a:ext cx="1264652" cy="1100247"/>
              </a:xfrm>
              <a:prstGeom prst="hexagon">
                <a:avLst>
                  <a:gd name="adj" fmla="val 25000"/>
                  <a:gd name="vf" fmla="val 115470"/>
                </a:avLst>
              </a:prstGeom>
              <a:solidFill>
                <a:schemeClr val="bg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37" name="Hexagon 10">
                <a:extLst>
                  <a:ext uri="{FF2B5EF4-FFF2-40B4-BE49-F238E27FC236}">
                    <a16:creationId xmlns:a16="http://schemas.microsoft.com/office/drawing/2014/main" id="{30F2E54C-E5E3-1C3D-7851-51678A9EECCA}"/>
                  </a:ext>
                </a:extLst>
              </p:cNvPr>
              <p:cNvSpPr txBox="1"/>
              <p:nvPr/>
            </p:nvSpPr>
            <p:spPr>
              <a:xfrm>
                <a:off x="2602802" y="2498639"/>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4E2B79"/>
                    </a:solidFill>
                    <a:latin typeface="Source Sans Pro" panose="020B0503030403020204" pitchFamily="34" charset="77"/>
                  </a:rPr>
                  <a:t>At Home</a:t>
                </a:r>
              </a:p>
            </p:txBody>
          </p:sp>
        </p:grpSp>
      </p:grpSp>
      <p:sp>
        <p:nvSpPr>
          <p:cNvPr id="45" name="TextBox 44">
            <a:extLst>
              <a:ext uri="{FF2B5EF4-FFF2-40B4-BE49-F238E27FC236}">
                <a16:creationId xmlns:a16="http://schemas.microsoft.com/office/drawing/2014/main" id="{BA0F9180-1736-D1B1-030A-4E959847BB80}"/>
              </a:ext>
            </a:extLst>
          </p:cNvPr>
          <p:cNvSpPr txBox="1"/>
          <p:nvPr/>
        </p:nvSpPr>
        <p:spPr>
          <a:xfrm>
            <a:off x="7065997" y="4419020"/>
            <a:ext cx="2335303" cy="1348401"/>
          </a:xfrm>
          <a:prstGeom prst="rect">
            <a:avLst/>
          </a:prstGeom>
          <a:solidFill>
            <a:srgbClr val="F89731"/>
          </a:solidFill>
        </p:spPr>
        <p:txBody>
          <a:bodyPr wrap="square" lIns="180000" tIns="180000" rIns="180000" bIns="180000" rtlCol="0">
            <a:spAutoFit/>
          </a:bodyPr>
          <a:lstStyle/>
          <a:p>
            <a:r>
              <a:rPr lang="en-GB" sz="1600" dirty="0">
                <a:solidFill>
                  <a:schemeClr val="bg1"/>
                </a:solidFill>
                <a:latin typeface="Bryant Bold" panose="020B0503040000020003" pitchFamily="34" charset="77"/>
              </a:rPr>
              <a:t>CHALLENGES?</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Juggling more than one project, each one is so different</a:t>
            </a:r>
          </a:p>
        </p:txBody>
      </p:sp>
      <p:pic>
        <p:nvPicPr>
          <p:cNvPr id="5" name="5755AFE2-B1B0-4225-A0CD-957988CFBF62">
            <a:extLst>
              <a:ext uri="{FF2B5EF4-FFF2-40B4-BE49-F238E27FC236}">
                <a16:creationId xmlns:a16="http://schemas.microsoft.com/office/drawing/2014/main" id="{0D001829-CC74-0E56-F782-C14EF70D7E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317186">
            <a:off x="5341547" y="4362970"/>
            <a:ext cx="1735824" cy="2021948"/>
          </a:xfrm>
          <a:prstGeom prst="rect">
            <a:avLst/>
          </a:prstGeom>
          <a:noFill/>
          <a:ln>
            <a:noFill/>
          </a:ln>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a:extLst>
              <a:ext uri="{FF2B5EF4-FFF2-40B4-BE49-F238E27FC236}">
                <a16:creationId xmlns:a16="http://schemas.microsoft.com/office/drawing/2014/main" id="{B2AEADFA-C063-C491-9D41-50C0E60FBE07}"/>
              </a:ext>
            </a:extLst>
          </p:cNvPr>
          <p:cNvSpPr txBox="1"/>
          <p:nvPr/>
        </p:nvSpPr>
        <p:spPr>
          <a:xfrm>
            <a:off x="7771116" y="985367"/>
            <a:ext cx="1596316" cy="246221"/>
          </a:xfrm>
          <a:prstGeom prst="rect">
            <a:avLst/>
          </a:prstGeom>
          <a:noFill/>
        </p:spPr>
        <p:txBody>
          <a:bodyPr wrap="square" lIns="0" tIns="0" rIns="0" bIns="0" rtlCol="0">
            <a:spAutoFit/>
          </a:bodyPr>
          <a:lstStyle/>
          <a:p>
            <a:r>
              <a:rPr lang="en-GB" sz="1600" dirty="0">
                <a:solidFill>
                  <a:schemeClr val="bg1"/>
                </a:solidFill>
                <a:latin typeface="Source Sans Pro" panose="020B0503030403020204" pitchFamily="34" charset="77"/>
              </a:rPr>
              <a:t>University</a:t>
            </a:r>
            <a:endParaRPr lang="en-GB" sz="1600" dirty="0">
              <a:solidFill>
                <a:schemeClr val="bg1"/>
              </a:solidFill>
              <a:latin typeface="Bryant Bold" panose="020B0503040000020003" pitchFamily="34" charset="77"/>
            </a:endParaRPr>
          </a:p>
        </p:txBody>
      </p:sp>
      <p:sp>
        <p:nvSpPr>
          <p:cNvPr id="47" name="TextBox 46">
            <a:extLst>
              <a:ext uri="{FF2B5EF4-FFF2-40B4-BE49-F238E27FC236}">
                <a16:creationId xmlns:a16="http://schemas.microsoft.com/office/drawing/2014/main" id="{F2F43DB9-9836-688D-229A-4EA83BD3F240}"/>
              </a:ext>
            </a:extLst>
          </p:cNvPr>
          <p:cNvSpPr txBox="1"/>
          <p:nvPr/>
        </p:nvSpPr>
        <p:spPr>
          <a:xfrm>
            <a:off x="7771116" y="1440585"/>
            <a:ext cx="1596316" cy="246221"/>
          </a:xfrm>
          <a:prstGeom prst="rect">
            <a:avLst/>
          </a:prstGeom>
          <a:noFill/>
        </p:spPr>
        <p:txBody>
          <a:bodyPr wrap="square" lIns="0" tIns="0" rIns="0" bIns="0" rtlCol="0">
            <a:spAutoFit/>
          </a:bodyPr>
          <a:lstStyle/>
          <a:p>
            <a:r>
              <a:rPr lang="en-GB" sz="1600" dirty="0">
                <a:solidFill>
                  <a:schemeClr val="bg1"/>
                </a:solidFill>
                <a:latin typeface="Source Sans Pro" panose="020B0503030403020204" pitchFamily="34" charset="77"/>
              </a:rPr>
              <a:t>Apprenticeship</a:t>
            </a:r>
            <a:endParaRPr lang="en-GB" sz="1600" dirty="0">
              <a:solidFill>
                <a:schemeClr val="bg1"/>
              </a:solidFill>
              <a:latin typeface="Bryant Bold" panose="020B0503040000020003" pitchFamily="34" charset="77"/>
            </a:endParaRPr>
          </a:p>
        </p:txBody>
      </p:sp>
      <p:pic>
        <p:nvPicPr>
          <p:cNvPr id="53" name="Picture 52" descr="A pink arrow on a black background&#10;&#10;AI-generated content may be incorrect.">
            <a:extLst>
              <a:ext uri="{FF2B5EF4-FFF2-40B4-BE49-F238E27FC236}">
                <a16:creationId xmlns:a16="http://schemas.microsoft.com/office/drawing/2014/main" id="{A7E3D89C-5B00-9F3E-5769-6797383625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361198">
            <a:off x="273651" y="5952424"/>
            <a:ext cx="335547" cy="474277"/>
          </a:xfrm>
          <a:prstGeom prst="rect">
            <a:avLst/>
          </a:prstGeom>
        </p:spPr>
      </p:pic>
      <p:pic>
        <p:nvPicPr>
          <p:cNvPr id="54" name="Picture 53" descr="A pink arrow on a black background&#10;&#10;AI-generated content may be incorrect.">
            <a:extLst>
              <a:ext uri="{FF2B5EF4-FFF2-40B4-BE49-F238E27FC236}">
                <a16:creationId xmlns:a16="http://schemas.microsoft.com/office/drawing/2014/main" id="{9BD1B2FA-9317-A3C8-3E86-3292622FAE1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361198">
            <a:off x="112785" y="5952423"/>
            <a:ext cx="335547" cy="474277"/>
          </a:xfrm>
          <a:prstGeom prst="rect">
            <a:avLst/>
          </a:prstGeom>
        </p:spPr>
      </p:pic>
    </p:spTree>
    <p:extLst>
      <p:ext uri="{BB962C8B-B14F-4D97-AF65-F5344CB8AC3E}">
        <p14:creationId xmlns:p14="http://schemas.microsoft.com/office/powerpoint/2010/main" val="320344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E2B79"/>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B1F4CA-B0B0-56FE-79FB-9C7230547FD9}"/>
              </a:ext>
            </a:extLst>
          </p:cNvPr>
          <p:cNvGrpSpPr/>
          <p:nvPr/>
        </p:nvGrpSpPr>
        <p:grpSpPr>
          <a:xfrm>
            <a:off x="6715645" y="254418"/>
            <a:ext cx="2857500" cy="1841500"/>
            <a:chOff x="6715645" y="254418"/>
            <a:chExt cx="2857500" cy="1841500"/>
          </a:xfrm>
        </p:grpSpPr>
        <p:pic>
          <p:nvPicPr>
            <p:cNvPr id="44" name="Picture 43">
              <a:extLst>
                <a:ext uri="{FF2B5EF4-FFF2-40B4-BE49-F238E27FC236}">
                  <a16:creationId xmlns:a16="http://schemas.microsoft.com/office/drawing/2014/main" id="{D000616C-C55A-C20A-A829-B079DA63CB74}"/>
                </a:ext>
              </a:extLst>
            </p:cNvPr>
            <p:cNvPicPr>
              <a:picLocks noChangeAspect="1"/>
            </p:cNvPicPr>
            <p:nvPr/>
          </p:nvPicPr>
          <p:blipFill>
            <a:blip r:embed="rId3"/>
            <a:stretch>
              <a:fillRect/>
            </a:stretch>
          </p:blipFill>
          <p:spPr>
            <a:xfrm>
              <a:off x="6715645" y="254418"/>
              <a:ext cx="2857500" cy="1841500"/>
            </a:xfrm>
            <a:prstGeom prst="rect">
              <a:avLst/>
            </a:prstGeom>
          </p:spPr>
        </p:pic>
        <p:sp>
          <p:nvSpPr>
            <p:cNvPr id="45" name="TextBox 44">
              <a:extLst>
                <a:ext uri="{FF2B5EF4-FFF2-40B4-BE49-F238E27FC236}">
                  <a16:creationId xmlns:a16="http://schemas.microsoft.com/office/drawing/2014/main" id="{7092AE8B-C42F-09C5-92F6-D2D17ED6B016}"/>
                </a:ext>
              </a:extLst>
            </p:cNvPr>
            <p:cNvSpPr txBox="1"/>
            <p:nvPr/>
          </p:nvSpPr>
          <p:spPr>
            <a:xfrm>
              <a:off x="7279477" y="584287"/>
              <a:ext cx="1596317" cy="276999"/>
            </a:xfrm>
            <a:prstGeom prst="rect">
              <a:avLst/>
            </a:prstGeom>
            <a:noFill/>
          </p:spPr>
          <p:txBody>
            <a:bodyPr wrap="square" lIns="0" tIns="0" rIns="0" bIns="0" rtlCol="0">
              <a:spAutoFit/>
            </a:bodyPr>
            <a:lstStyle/>
            <a:p>
              <a:r>
                <a:rPr lang="en-GB" dirty="0">
                  <a:solidFill>
                    <a:srgbClr val="04A1AF"/>
                  </a:solidFill>
                  <a:latin typeface="Bryant Bold" panose="020B0503040000020003" pitchFamily="34" charset="77"/>
                </a:rPr>
                <a:t>My route in…</a:t>
              </a:r>
              <a:endParaRPr lang="en-GB" dirty="0">
                <a:solidFill>
                  <a:schemeClr val="bg1"/>
                </a:solidFill>
                <a:latin typeface="Source Sans Pro" panose="020B0503030403020204" pitchFamily="34" charset="77"/>
              </a:endParaRPr>
            </a:p>
          </p:txBody>
        </p:sp>
        <p:sp>
          <p:nvSpPr>
            <p:cNvPr id="78" name="TextBox 77">
              <a:extLst>
                <a:ext uri="{FF2B5EF4-FFF2-40B4-BE49-F238E27FC236}">
                  <a16:creationId xmlns:a16="http://schemas.microsoft.com/office/drawing/2014/main" id="{6C6D832C-150A-0CB7-C228-1842A773BD39}"/>
                </a:ext>
              </a:extLst>
            </p:cNvPr>
            <p:cNvSpPr txBox="1"/>
            <p:nvPr/>
          </p:nvSpPr>
          <p:spPr>
            <a:xfrm>
              <a:off x="7771116" y="985367"/>
              <a:ext cx="1596316" cy="246221"/>
            </a:xfrm>
            <a:prstGeom prst="rect">
              <a:avLst/>
            </a:prstGeom>
            <a:noFill/>
          </p:spPr>
          <p:txBody>
            <a:bodyPr wrap="square" lIns="0" tIns="0" rIns="0" bIns="0" rtlCol="0">
              <a:spAutoFit/>
            </a:bodyPr>
            <a:lstStyle/>
            <a:p>
              <a:r>
                <a:rPr lang="en-GB" sz="1600" dirty="0">
                  <a:solidFill>
                    <a:schemeClr val="bg1"/>
                  </a:solidFill>
                  <a:latin typeface="Source Sans Pro" panose="020B0503030403020204" pitchFamily="34" charset="77"/>
                </a:rPr>
                <a:t>University</a:t>
              </a:r>
              <a:endParaRPr lang="en-GB" sz="1600" dirty="0">
                <a:solidFill>
                  <a:schemeClr val="bg1"/>
                </a:solidFill>
                <a:latin typeface="Bryant Bold" panose="020B0503040000020003" pitchFamily="34" charset="77"/>
              </a:endParaRPr>
            </a:p>
          </p:txBody>
        </p:sp>
        <p:sp>
          <p:nvSpPr>
            <p:cNvPr id="79" name="TextBox 78">
              <a:extLst>
                <a:ext uri="{FF2B5EF4-FFF2-40B4-BE49-F238E27FC236}">
                  <a16:creationId xmlns:a16="http://schemas.microsoft.com/office/drawing/2014/main" id="{727A5178-86F1-5D1F-64CC-E673D2254E6B}"/>
                </a:ext>
              </a:extLst>
            </p:cNvPr>
            <p:cNvSpPr txBox="1"/>
            <p:nvPr/>
          </p:nvSpPr>
          <p:spPr>
            <a:xfrm>
              <a:off x="7771116" y="1440585"/>
              <a:ext cx="1596316" cy="246221"/>
            </a:xfrm>
            <a:prstGeom prst="rect">
              <a:avLst/>
            </a:prstGeom>
            <a:noFill/>
          </p:spPr>
          <p:txBody>
            <a:bodyPr wrap="square" lIns="0" tIns="0" rIns="0" bIns="0" rtlCol="0">
              <a:spAutoFit/>
            </a:bodyPr>
            <a:lstStyle/>
            <a:p>
              <a:r>
                <a:rPr lang="en-GB" sz="1600" dirty="0">
                  <a:solidFill>
                    <a:schemeClr val="bg1"/>
                  </a:solidFill>
                  <a:latin typeface="Source Sans Pro" panose="020B0503030403020204" pitchFamily="34" charset="77"/>
                </a:rPr>
                <a:t>Apprenticeship</a:t>
              </a:r>
              <a:endParaRPr lang="en-GB" sz="1600" dirty="0">
                <a:solidFill>
                  <a:schemeClr val="bg1"/>
                </a:solidFill>
                <a:latin typeface="Bryant Bold" panose="020B0503040000020003" pitchFamily="34" charset="77"/>
              </a:endParaRPr>
            </a:p>
          </p:txBody>
        </p:sp>
      </p:grpSp>
      <p:pic>
        <p:nvPicPr>
          <p:cNvPr id="46" name="Graphic 45" descr="Checkmark with solid fill">
            <a:extLst>
              <a:ext uri="{FF2B5EF4-FFF2-40B4-BE49-F238E27FC236}">
                <a16:creationId xmlns:a16="http://schemas.microsoft.com/office/drawing/2014/main" id="{0E9AF27A-CCD8-069F-97BB-60F20BE188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4994" y="1389783"/>
            <a:ext cx="374757" cy="377198"/>
          </a:xfrm>
          <a:prstGeom prst="rect">
            <a:avLst/>
          </a:prstGeom>
        </p:spPr>
      </p:pic>
      <p:pic>
        <p:nvPicPr>
          <p:cNvPr id="47" name="Graphic 46" descr="Close with solid fill">
            <a:extLst>
              <a:ext uri="{FF2B5EF4-FFF2-40B4-BE49-F238E27FC236}">
                <a16:creationId xmlns:a16="http://schemas.microsoft.com/office/drawing/2014/main" id="{C95D2D32-CC61-B1F0-8DC3-A020680387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55493" y="920043"/>
            <a:ext cx="413069" cy="413069"/>
          </a:xfrm>
          <a:prstGeom prst="rect">
            <a:avLst/>
          </a:prstGeom>
        </p:spPr>
      </p:pic>
      <p:sp>
        <p:nvSpPr>
          <p:cNvPr id="48" name="TextBox 47">
            <a:extLst>
              <a:ext uri="{FF2B5EF4-FFF2-40B4-BE49-F238E27FC236}">
                <a16:creationId xmlns:a16="http://schemas.microsoft.com/office/drawing/2014/main" id="{36DEB6B4-9E73-22EB-A571-A8577D3A2CB7}"/>
              </a:ext>
            </a:extLst>
          </p:cNvPr>
          <p:cNvSpPr txBox="1"/>
          <p:nvPr/>
        </p:nvSpPr>
        <p:spPr>
          <a:xfrm>
            <a:off x="607464" y="5065592"/>
            <a:ext cx="2517241" cy="553998"/>
          </a:xfrm>
          <a:prstGeom prst="rect">
            <a:avLst/>
          </a:prstGeom>
          <a:noFill/>
          <a:ln>
            <a:noFill/>
          </a:ln>
        </p:spPr>
        <p:txBody>
          <a:bodyPr wrap="square" lIns="0" tIns="0" rIns="0" bIns="0" rtlCol="0">
            <a:spAutoFit/>
          </a:bodyPr>
          <a:lstStyle/>
          <a:p>
            <a:r>
              <a:rPr lang="en-GB" dirty="0">
                <a:solidFill>
                  <a:schemeClr val="bg1"/>
                </a:solidFill>
                <a:latin typeface="Source Sans Pro" panose="020B0503030403020204" pitchFamily="34" charset="77"/>
              </a:rPr>
              <a:t>[Fact about job role in Cornwall here]</a:t>
            </a:r>
          </a:p>
        </p:txBody>
      </p:sp>
      <p:sp>
        <p:nvSpPr>
          <p:cNvPr id="49" name="TextBox 48">
            <a:extLst>
              <a:ext uri="{FF2B5EF4-FFF2-40B4-BE49-F238E27FC236}">
                <a16:creationId xmlns:a16="http://schemas.microsoft.com/office/drawing/2014/main" id="{EE78417B-155E-F095-743B-9C2F04EFD5EA}"/>
              </a:ext>
            </a:extLst>
          </p:cNvPr>
          <p:cNvSpPr txBox="1"/>
          <p:nvPr/>
        </p:nvSpPr>
        <p:spPr>
          <a:xfrm>
            <a:off x="3552331" y="1734771"/>
            <a:ext cx="907300" cy="276999"/>
          </a:xfrm>
          <a:prstGeom prst="rect">
            <a:avLst/>
          </a:prstGeom>
          <a:noFill/>
        </p:spPr>
        <p:txBody>
          <a:bodyPr wrap="none" lIns="0" tIns="0" rIns="0" bIns="0" rtlCol="0">
            <a:spAutoFit/>
          </a:bodyPr>
          <a:lstStyle/>
          <a:p>
            <a:r>
              <a:rPr lang="en-GB" dirty="0">
                <a:solidFill>
                  <a:srgbClr val="04A1AF"/>
                </a:solidFill>
                <a:latin typeface="Bryant Bold" panose="020B0503040000020003" pitchFamily="34" charset="77"/>
              </a:rPr>
              <a:t>My day…</a:t>
            </a:r>
          </a:p>
        </p:txBody>
      </p:sp>
      <p:sp>
        <p:nvSpPr>
          <p:cNvPr id="50" name="TextBox 49">
            <a:extLst>
              <a:ext uri="{FF2B5EF4-FFF2-40B4-BE49-F238E27FC236}">
                <a16:creationId xmlns:a16="http://schemas.microsoft.com/office/drawing/2014/main" id="{EEC21196-C44B-8B21-D80E-AEBFB6B04B3F}"/>
              </a:ext>
            </a:extLst>
          </p:cNvPr>
          <p:cNvSpPr txBox="1"/>
          <p:nvPr/>
        </p:nvSpPr>
        <p:spPr>
          <a:xfrm>
            <a:off x="9677481" y="2320492"/>
            <a:ext cx="1687596" cy="1348401"/>
          </a:xfrm>
          <a:prstGeom prst="rect">
            <a:avLst/>
          </a:prstGeom>
          <a:solidFill>
            <a:srgbClr val="04A1AF"/>
          </a:solidFill>
        </p:spPr>
        <p:txBody>
          <a:bodyPr wrap="none" lIns="180000" tIns="180000" rIns="180000" bIns="180000" rtlCol="0">
            <a:spAutoFit/>
          </a:bodyPr>
          <a:lstStyle/>
          <a:p>
            <a:r>
              <a:rPr lang="en-GB" sz="1600" dirty="0">
                <a:solidFill>
                  <a:schemeClr val="bg1"/>
                </a:solidFill>
                <a:latin typeface="Bryant Bold" panose="020B0503040000020003" pitchFamily="34" charset="77"/>
              </a:rPr>
              <a:t>TOP SKILLS…</a:t>
            </a:r>
          </a:p>
          <a:p>
            <a:pPr marL="285750" indent="-285750">
              <a:buFont typeface="Arial" panose="020B0604020202020204" pitchFamily="34" charset="0"/>
              <a:buChar char="•"/>
            </a:pPr>
            <a:r>
              <a:rPr lang="en-GB" sz="1600" dirty="0">
                <a:solidFill>
                  <a:schemeClr val="bg1"/>
                </a:solidFill>
                <a:latin typeface="Source Sans Pro" panose="020B0503030403020204" pitchFamily="34" charset="77"/>
              </a:rPr>
              <a:t>Skill 1</a:t>
            </a:r>
          </a:p>
          <a:p>
            <a:pPr marL="285750" indent="-285750">
              <a:buFont typeface="Arial" panose="020B0604020202020204" pitchFamily="34" charset="0"/>
              <a:buChar char="•"/>
            </a:pPr>
            <a:r>
              <a:rPr lang="en-GB" sz="1600" dirty="0">
                <a:solidFill>
                  <a:schemeClr val="bg1"/>
                </a:solidFill>
                <a:latin typeface="Source Sans Pro" panose="020B0503030403020204" pitchFamily="34" charset="77"/>
              </a:rPr>
              <a:t>Skill 2</a:t>
            </a:r>
          </a:p>
          <a:p>
            <a:pPr marL="285750" indent="-285750">
              <a:buFont typeface="Arial" panose="020B0604020202020204" pitchFamily="34" charset="0"/>
              <a:buChar char="•"/>
            </a:pPr>
            <a:r>
              <a:rPr lang="en-GB" sz="1600" dirty="0">
                <a:solidFill>
                  <a:schemeClr val="bg1"/>
                </a:solidFill>
                <a:latin typeface="Source Sans Pro" panose="020B0503030403020204" pitchFamily="34" charset="77"/>
              </a:rPr>
              <a:t>Skill 3</a:t>
            </a:r>
          </a:p>
        </p:txBody>
      </p:sp>
      <p:sp>
        <p:nvSpPr>
          <p:cNvPr id="51" name="TextBox 50">
            <a:extLst>
              <a:ext uri="{FF2B5EF4-FFF2-40B4-BE49-F238E27FC236}">
                <a16:creationId xmlns:a16="http://schemas.microsoft.com/office/drawing/2014/main" id="{64A9AD8A-DAC9-D2D4-BEB9-277EB1467381}"/>
              </a:ext>
            </a:extLst>
          </p:cNvPr>
          <p:cNvSpPr txBox="1"/>
          <p:nvPr/>
        </p:nvSpPr>
        <p:spPr>
          <a:xfrm>
            <a:off x="9677481" y="3807831"/>
            <a:ext cx="1596316" cy="492443"/>
          </a:xfrm>
          <a:prstGeom prst="rect">
            <a:avLst/>
          </a:prstGeom>
          <a:solidFill>
            <a:srgbClr val="4E2B79"/>
          </a:solidFill>
        </p:spPr>
        <p:txBody>
          <a:bodyPr wrap="square" lIns="0" tIns="0" rIns="0" bIns="0" rtlCol="0">
            <a:spAutoFit/>
          </a:bodyPr>
          <a:lstStyle/>
          <a:p>
            <a:r>
              <a:rPr lang="en-GB" sz="1600" dirty="0">
                <a:solidFill>
                  <a:schemeClr val="bg1"/>
                </a:solidFill>
                <a:latin typeface="Bryant Bold" panose="020B0503040000020003" pitchFamily="34" charset="77"/>
              </a:rPr>
              <a:t>WORK-LIFE BALANCE</a:t>
            </a:r>
          </a:p>
        </p:txBody>
      </p:sp>
      <p:pic>
        <p:nvPicPr>
          <p:cNvPr id="52" name="Picture 6">
            <a:extLst>
              <a:ext uri="{FF2B5EF4-FFF2-40B4-BE49-F238E27FC236}">
                <a16:creationId xmlns:a16="http://schemas.microsoft.com/office/drawing/2014/main" id="{F420FDE6-BA10-784E-29B9-F0E5A4D37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664" r="11664"/>
          <a:stretch/>
        </p:blipFill>
        <p:spPr bwMode="auto">
          <a:xfrm>
            <a:off x="9677481" y="4408339"/>
            <a:ext cx="1292386" cy="1685611"/>
          </a:xfrm>
          <a:prstGeom prst="rect">
            <a:avLst/>
          </a:prstGeom>
          <a:noFill/>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6E323C5E-29AF-65DF-ED5E-D6696CAD2F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554003">
            <a:off x="10707893" y="5103442"/>
            <a:ext cx="1076309" cy="1275314"/>
          </a:xfrm>
          <a:prstGeom prst="rect">
            <a:avLst/>
          </a:prstGeom>
          <a:noFill/>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Lst>
        </p:spPr>
      </p:pic>
      <p:pic>
        <p:nvPicPr>
          <p:cNvPr id="54" name="C81105B1-349B-44B9-8816-E04C0DC02911">
            <a:extLst>
              <a:ext uri="{FF2B5EF4-FFF2-40B4-BE49-F238E27FC236}">
                <a16:creationId xmlns:a16="http://schemas.microsoft.com/office/drawing/2014/main" id="{8E49058A-C28A-FBD6-DF36-7BA23184EA32}"/>
              </a:ext>
            </a:extLst>
          </p:cNvPr>
          <p:cNvPicPr>
            <a:picLocks noChangeAspect="1" noChangeArrowheads="1"/>
          </p:cNvPicPr>
          <p:nvPr/>
        </p:nvPicPr>
        <p:blipFill>
          <a:blip r:embed="rId10"/>
          <a:srcRect/>
          <a:stretch/>
        </p:blipFill>
        <p:spPr bwMode="auto">
          <a:xfrm>
            <a:off x="635976" y="2203231"/>
            <a:ext cx="2159798" cy="2159798"/>
          </a:xfrm>
          <a:prstGeom prst="rect">
            <a:avLst/>
          </a:prstGeom>
          <a:noFill/>
          <a:ln>
            <a:noFill/>
          </a:ln>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a:extLst>
              <a:ext uri="{FF2B5EF4-FFF2-40B4-BE49-F238E27FC236}">
                <a16:creationId xmlns:a16="http://schemas.microsoft.com/office/drawing/2014/main" id="{7C343E85-C726-614B-6F24-91BAD08481FC}"/>
              </a:ext>
            </a:extLst>
          </p:cNvPr>
          <p:cNvSpPr txBox="1"/>
          <p:nvPr/>
        </p:nvSpPr>
        <p:spPr>
          <a:xfrm>
            <a:off x="546572" y="1734771"/>
            <a:ext cx="3030547" cy="276999"/>
          </a:xfrm>
          <a:prstGeom prst="rect">
            <a:avLst/>
          </a:prstGeom>
          <a:noFill/>
        </p:spPr>
        <p:txBody>
          <a:bodyPr wrap="square" lIns="0" tIns="0" rIns="0" bIns="0" rtlCol="0">
            <a:spAutoFit/>
          </a:bodyPr>
          <a:lstStyle/>
          <a:p>
            <a:r>
              <a:rPr lang="en-GB" dirty="0">
                <a:solidFill>
                  <a:srgbClr val="04A1AF"/>
                </a:solidFill>
                <a:latin typeface="Source Sans Pro" panose="020B0503030403020204" pitchFamily="34" charset="77"/>
                <a:cs typeface="Forte Forward" panose="020F0502020204030204" pitchFamily="2" charset="0"/>
              </a:rPr>
              <a:t>A day in the life of XXX…</a:t>
            </a:r>
          </a:p>
        </p:txBody>
      </p:sp>
      <p:pic>
        <p:nvPicPr>
          <p:cNvPr id="56" name="Graphic 55" descr="Pound with solid fill">
            <a:extLst>
              <a:ext uri="{FF2B5EF4-FFF2-40B4-BE49-F238E27FC236}">
                <a16:creationId xmlns:a16="http://schemas.microsoft.com/office/drawing/2014/main" id="{91C5196A-3FF3-6C11-8454-D7A60C51AF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85625" y="4860316"/>
            <a:ext cx="964550" cy="964550"/>
          </a:xfrm>
          <a:prstGeom prst="rect">
            <a:avLst/>
          </a:prstGeom>
        </p:spPr>
      </p:pic>
      <p:sp>
        <p:nvSpPr>
          <p:cNvPr id="57" name="Title 1">
            <a:extLst>
              <a:ext uri="{FF2B5EF4-FFF2-40B4-BE49-F238E27FC236}">
                <a16:creationId xmlns:a16="http://schemas.microsoft.com/office/drawing/2014/main" id="{E49D5ABC-789E-8633-0593-586CFC290EB9}"/>
              </a:ext>
            </a:extLst>
          </p:cNvPr>
          <p:cNvSpPr txBox="1">
            <a:spLocks/>
          </p:cNvSpPr>
          <p:nvPr/>
        </p:nvSpPr>
        <p:spPr>
          <a:xfrm>
            <a:off x="524934" y="512388"/>
            <a:ext cx="6088158" cy="1126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Bryant Bold" panose="020B0503040000020003" pitchFamily="34" charset="77"/>
                <a:ea typeface="+mj-ea"/>
                <a:cs typeface="+mj-cs"/>
              </a:defRPr>
            </a:lvl1pPr>
          </a:lstStyle>
          <a:p>
            <a:r>
              <a:rPr lang="en-GB" sz="4000" b="1" dirty="0">
                <a:solidFill>
                  <a:schemeClr val="bg1"/>
                </a:solidFill>
                <a:latin typeface="Bryant Bold" panose="020B0503040000020003" pitchFamily="34" charset="77"/>
              </a:rPr>
              <a:t>My Job in Construction </a:t>
            </a:r>
            <a:br>
              <a:rPr lang="en-GB" sz="4000" b="1" dirty="0">
                <a:solidFill>
                  <a:schemeClr val="bg1"/>
                </a:solidFill>
                <a:latin typeface="Bryant Bold" panose="020B0503040000020003" pitchFamily="34" charset="77"/>
              </a:rPr>
            </a:br>
            <a:r>
              <a:rPr lang="en-GB" sz="4000" b="1" dirty="0">
                <a:solidFill>
                  <a:schemeClr val="bg1"/>
                </a:solidFill>
                <a:latin typeface="Bryant Bold" panose="020B0503040000020003" pitchFamily="34" charset="77"/>
              </a:rPr>
              <a:t>&amp; The Built Environment</a:t>
            </a:r>
          </a:p>
        </p:txBody>
      </p:sp>
      <p:sp>
        <p:nvSpPr>
          <p:cNvPr id="58" name="Rectangle: Rounded Corners 2">
            <a:extLst>
              <a:ext uri="{FF2B5EF4-FFF2-40B4-BE49-F238E27FC236}">
                <a16:creationId xmlns:a16="http://schemas.microsoft.com/office/drawing/2014/main" id="{750ADED7-2EBA-6A0D-0D8F-F38DFD97FB42}"/>
              </a:ext>
            </a:extLst>
          </p:cNvPr>
          <p:cNvSpPr/>
          <p:nvPr/>
        </p:nvSpPr>
        <p:spPr>
          <a:xfrm>
            <a:off x="845610" y="4192117"/>
            <a:ext cx="2810579" cy="332897"/>
          </a:xfrm>
          <a:prstGeom prst="rect">
            <a:avLst/>
          </a:prstGeom>
          <a:solidFill>
            <a:srgbClr val="04A1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Source Sans Pro" panose="020B0503030403020204" pitchFamily="34" charset="77"/>
              </a:rPr>
              <a:t>Job role here</a:t>
            </a:r>
          </a:p>
        </p:txBody>
      </p:sp>
      <p:pic>
        <p:nvPicPr>
          <p:cNvPr id="59" name="Picture 58">
            <a:extLst>
              <a:ext uri="{FF2B5EF4-FFF2-40B4-BE49-F238E27FC236}">
                <a16:creationId xmlns:a16="http://schemas.microsoft.com/office/drawing/2014/main" id="{D85543A9-A388-C0B6-915B-B4F01420BFB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4267" y="711495"/>
            <a:ext cx="1014153" cy="1226699"/>
          </a:xfrm>
          <a:prstGeom prst="rect">
            <a:avLst/>
          </a:prstGeom>
        </p:spPr>
      </p:pic>
      <p:pic>
        <p:nvPicPr>
          <p:cNvPr id="60" name="Picture 59" descr="A black and white flag on a flagpole&#10;&#10;AI-generated content may be incorrect.">
            <a:extLst>
              <a:ext uri="{FF2B5EF4-FFF2-40B4-BE49-F238E27FC236}">
                <a16:creationId xmlns:a16="http://schemas.microsoft.com/office/drawing/2014/main" id="{54271F2F-1DCB-1D9A-DFF6-43B498574F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26971" y="4575809"/>
            <a:ext cx="1462612" cy="1462612"/>
          </a:xfrm>
          <a:prstGeom prst="rect">
            <a:avLst/>
          </a:prstGeom>
        </p:spPr>
      </p:pic>
      <p:sp>
        <p:nvSpPr>
          <p:cNvPr id="61" name="TextBox 60">
            <a:extLst>
              <a:ext uri="{FF2B5EF4-FFF2-40B4-BE49-F238E27FC236}">
                <a16:creationId xmlns:a16="http://schemas.microsoft.com/office/drawing/2014/main" id="{BFC21FEE-06C1-89FC-B88A-FDEA7B3425D3}"/>
              </a:ext>
            </a:extLst>
          </p:cNvPr>
          <p:cNvSpPr txBox="1"/>
          <p:nvPr/>
        </p:nvSpPr>
        <p:spPr>
          <a:xfrm>
            <a:off x="607464" y="6009550"/>
            <a:ext cx="4022255" cy="369332"/>
          </a:xfrm>
          <a:prstGeom prst="rect">
            <a:avLst/>
          </a:prstGeom>
          <a:solidFill>
            <a:srgbClr val="F05573"/>
          </a:solidFill>
          <a:ln>
            <a:noFill/>
          </a:ln>
        </p:spPr>
        <p:txBody>
          <a:bodyPr wrap="none" rtlCol="0">
            <a:spAutoFit/>
          </a:bodyPr>
          <a:lstStyle/>
          <a:p>
            <a:r>
              <a:rPr lang="en-GB" dirty="0">
                <a:solidFill>
                  <a:schemeClr val="bg1"/>
                </a:solidFill>
                <a:latin typeface="Bryant Bold" panose="020B0503040000020003" pitchFamily="34" charset="77"/>
              </a:rPr>
              <a:t>In 5 years… [PROGRESSION ROLE] </a:t>
            </a:r>
          </a:p>
        </p:txBody>
      </p:sp>
      <p:sp>
        <p:nvSpPr>
          <p:cNvPr id="62" name="TextBox 61">
            <a:extLst>
              <a:ext uri="{FF2B5EF4-FFF2-40B4-BE49-F238E27FC236}">
                <a16:creationId xmlns:a16="http://schemas.microsoft.com/office/drawing/2014/main" id="{B167E833-DDE6-3168-65E5-AB61A59F4616}"/>
              </a:ext>
            </a:extLst>
          </p:cNvPr>
          <p:cNvSpPr txBox="1"/>
          <p:nvPr/>
        </p:nvSpPr>
        <p:spPr>
          <a:xfrm>
            <a:off x="7065997" y="2320492"/>
            <a:ext cx="2335303" cy="1179124"/>
          </a:xfrm>
          <a:prstGeom prst="rect">
            <a:avLst/>
          </a:prstGeom>
          <a:solidFill>
            <a:srgbClr val="F05573"/>
          </a:solidFill>
        </p:spPr>
        <p:txBody>
          <a:bodyPr wrap="square" lIns="180000" tIns="180000" rIns="180000" bIns="180000" rtlCol="0">
            <a:spAutoFit/>
          </a:bodyPr>
          <a:lstStyle/>
          <a:p>
            <a:r>
              <a:rPr lang="en-GB" sz="1600" dirty="0">
                <a:solidFill>
                  <a:schemeClr val="bg1"/>
                </a:solidFill>
                <a:latin typeface="Bryant Bold" panose="020B0503040000020003" pitchFamily="34" charset="77"/>
              </a:rPr>
              <a:t>BEST BITS:</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Bullet 1</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Bullet 2</a:t>
            </a:r>
          </a:p>
        </p:txBody>
      </p:sp>
      <p:grpSp>
        <p:nvGrpSpPr>
          <p:cNvPr id="63" name="Group 62">
            <a:extLst>
              <a:ext uri="{FF2B5EF4-FFF2-40B4-BE49-F238E27FC236}">
                <a16:creationId xmlns:a16="http://schemas.microsoft.com/office/drawing/2014/main" id="{6D133B9E-5608-6051-2187-3DFCC621A32B}"/>
              </a:ext>
            </a:extLst>
          </p:cNvPr>
          <p:cNvGrpSpPr/>
          <p:nvPr/>
        </p:nvGrpSpPr>
        <p:grpSpPr>
          <a:xfrm>
            <a:off x="3523100" y="2107700"/>
            <a:ext cx="2880372" cy="2338089"/>
            <a:chOff x="3523100" y="2107700"/>
            <a:chExt cx="2880372" cy="2338089"/>
          </a:xfrm>
        </p:grpSpPr>
        <p:grpSp>
          <p:nvGrpSpPr>
            <p:cNvPr id="64" name="Group 63">
              <a:extLst>
                <a:ext uri="{FF2B5EF4-FFF2-40B4-BE49-F238E27FC236}">
                  <a16:creationId xmlns:a16="http://schemas.microsoft.com/office/drawing/2014/main" id="{133EB9CC-91FD-FBAB-1FD7-F9FE549135D5}"/>
                </a:ext>
              </a:extLst>
            </p:cNvPr>
            <p:cNvGrpSpPr/>
            <p:nvPr/>
          </p:nvGrpSpPr>
          <p:grpSpPr>
            <a:xfrm>
              <a:off x="4711368" y="2107700"/>
              <a:ext cx="1100247" cy="1264652"/>
              <a:chOff x="1839490" y="1228127"/>
              <a:chExt cx="1100247" cy="1264652"/>
            </a:xfrm>
          </p:grpSpPr>
          <p:sp>
            <p:nvSpPr>
              <p:cNvPr id="74" name="Hexagon 73">
                <a:extLst>
                  <a:ext uri="{FF2B5EF4-FFF2-40B4-BE49-F238E27FC236}">
                    <a16:creationId xmlns:a16="http://schemas.microsoft.com/office/drawing/2014/main" id="{206B2E22-3C95-1A97-F34C-849594E4922A}"/>
                  </a:ext>
                </a:extLst>
              </p:cNvPr>
              <p:cNvSpPr/>
              <p:nvPr/>
            </p:nvSpPr>
            <p:spPr>
              <a:xfrm rot="5400000">
                <a:off x="1757288" y="1310329"/>
                <a:ext cx="1264652" cy="1100247"/>
              </a:xfrm>
              <a:prstGeom prst="hexagon">
                <a:avLst>
                  <a:gd name="adj" fmla="val 25000"/>
                  <a:gd name="vf" fmla="val 115470"/>
                </a:avLst>
              </a:prstGeom>
              <a:solidFill>
                <a:srgbClr val="04A1AF"/>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75" name="Hexagon 4">
                <a:extLst>
                  <a:ext uri="{FF2B5EF4-FFF2-40B4-BE49-F238E27FC236}">
                    <a16:creationId xmlns:a16="http://schemas.microsoft.com/office/drawing/2014/main" id="{62222B45-9C61-39E8-CBC3-098FED095FBE}"/>
                  </a:ext>
                </a:extLst>
              </p:cNvPr>
              <p:cNvSpPr txBox="1"/>
              <p:nvPr/>
            </p:nvSpPr>
            <p:spPr>
              <a:xfrm>
                <a:off x="2010945" y="1425202"/>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Source Sans Pro" panose="020B0503030403020204" pitchFamily="34" charset="77"/>
                  </a:rPr>
                  <a:t>Fact 2</a:t>
                </a:r>
              </a:p>
            </p:txBody>
          </p:sp>
        </p:grpSp>
        <p:grpSp>
          <p:nvGrpSpPr>
            <p:cNvPr id="65" name="Group 64">
              <a:extLst>
                <a:ext uri="{FF2B5EF4-FFF2-40B4-BE49-F238E27FC236}">
                  <a16:creationId xmlns:a16="http://schemas.microsoft.com/office/drawing/2014/main" id="{02252217-4AFB-620C-3A3A-86B7126A6AA3}"/>
                </a:ext>
              </a:extLst>
            </p:cNvPr>
            <p:cNvGrpSpPr/>
            <p:nvPr/>
          </p:nvGrpSpPr>
          <p:grpSpPr>
            <a:xfrm>
              <a:off x="3523100" y="2107700"/>
              <a:ext cx="1100247" cy="1264652"/>
              <a:chOff x="651222" y="1228127"/>
              <a:chExt cx="1100247" cy="1264652"/>
            </a:xfrm>
          </p:grpSpPr>
          <p:sp>
            <p:nvSpPr>
              <p:cNvPr id="72" name="Hexagon 71">
                <a:extLst>
                  <a:ext uri="{FF2B5EF4-FFF2-40B4-BE49-F238E27FC236}">
                    <a16:creationId xmlns:a16="http://schemas.microsoft.com/office/drawing/2014/main" id="{D2F7F3F8-53C2-96BC-D511-1340EE416564}"/>
                  </a:ext>
                </a:extLst>
              </p:cNvPr>
              <p:cNvSpPr/>
              <p:nvPr/>
            </p:nvSpPr>
            <p:spPr>
              <a:xfrm rot="5400000">
                <a:off x="569020" y="1310329"/>
                <a:ext cx="1264652" cy="1100247"/>
              </a:xfrm>
              <a:prstGeom prst="hexagon">
                <a:avLst>
                  <a:gd name="adj" fmla="val 25000"/>
                  <a:gd name="vf" fmla="val 115470"/>
                </a:avLst>
              </a:prstGeom>
              <a:solidFill>
                <a:srgbClr val="F05573"/>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73" name="Hexagon 6">
                <a:extLst>
                  <a:ext uri="{FF2B5EF4-FFF2-40B4-BE49-F238E27FC236}">
                    <a16:creationId xmlns:a16="http://schemas.microsoft.com/office/drawing/2014/main" id="{A0AAF131-530A-7388-DDE0-256B172CE3D2}"/>
                  </a:ext>
                </a:extLst>
              </p:cNvPr>
              <p:cNvSpPr txBox="1"/>
              <p:nvPr/>
            </p:nvSpPr>
            <p:spPr>
              <a:xfrm>
                <a:off x="822677" y="1425202"/>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Source Sans Pro" panose="020B0503030403020204" pitchFamily="34" charset="77"/>
                  </a:rPr>
                  <a:t>Fact 1</a:t>
                </a:r>
              </a:p>
            </p:txBody>
          </p:sp>
        </p:grpSp>
        <p:grpSp>
          <p:nvGrpSpPr>
            <p:cNvPr id="66" name="Group 65">
              <a:extLst>
                <a:ext uri="{FF2B5EF4-FFF2-40B4-BE49-F238E27FC236}">
                  <a16:creationId xmlns:a16="http://schemas.microsoft.com/office/drawing/2014/main" id="{92DE61C9-31EC-10AC-29E5-3E64B6B80A14}"/>
                </a:ext>
              </a:extLst>
            </p:cNvPr>
            <p:cNvGrpSpPr/>
            <p:nvPr/>
          </p:nvGrpSpPr>
          <p:grpSpPr>
            <a:xfrm>
              <a:off x="4114958" y="3181137"/>
              <a:ext cx="1100247" cy="1264652"/>
              <a:chOff x="1243080" y="2301564"/>
              <a:chExt cx="1100247" cy="1264652"/>
            </a:xfrm>
          </p:grpSpPr>
          <p:sp>
            <p:nvSpPr>
              <p:cNvPr id="70" name="Hexagon 69">
                <a:extLst>
                  <a:ext uri="{FF2B5EF4-FFF2-40B4-BE49-F238E27FC236}">
                    <a16:creationId xmlns:a16="http://schemas.microsoft.com/office/drawing/2014/main" id="{BD9A263B-5B99-1B8A-79F3-1A35C55AC9DD}"/>
                  </a:ext>
                </a:extLst>
              </p:cNvPr>
              <p:cNvSpPr/>
              <p:nvPr/>
            </p:nvSpPr>
            <p:spPr>
              <a:xfrm rot="5400000">
                <a:off x="1160878" y="2383766"/>
                <a:ext cx="1264652" cy="1100247"/>
              </a:xfrm>
              <a:prstGeom prst="hexagon">
                <a:avLst>
                  <a:gd name="adj" fmla="val 25000"/>
                  <a:gd name="vf" fmla="val 115470"/>
                </a:avLst>
              </a:prstGeom>
              <a:solidFill>
                <a:srgbClr val="F8973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71" name="Hexagon 8">
                <a:extLst>
                  <a:ext uri="{FF2B5EF4-FFF2-40B4-BE49-F238E27FC236}">
                    <a16:creationId xmlns:a16="http://schemas.microsoft.com/office/drawing/2014/main" id="{2357FBC2-0401-2913-738B-60C7A4E95A3B}"/>
                  </a:ext>
                </a:extLst>
              </p:cNvPr>
              <p:cNvSpPr txBox="1"/>
              <p:nvPr/>
            </p:nvSpPr>
            <p:spPr>
              <a:xfrm>
                <a:off x="1414535" y="2498639"/>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prstClr val="white"/>
                    </a:solidFill>
                    <a:latin typeface="Source Sans Pro" panose="020B0503030403020204" pitchFamily="34" charset="77"/>
                    <a:ea typeface="+mn-ea"/>
                    <a:cs typeface="+mn-cs"/>
                  </a:rPr>
                  <a:t>Fact 3</a:t>
                </a:r>
              </a:p>
            </p:txBody>
          </p:sp>
        </p:grpSp>
        <p:grpSp>
          <p:nvGrpSpPr>
            <p:cNvPr id="67" name="Group 66">
              <a:extLst>
                <a:ext uri="{FF2B5EF4-FFF2-40B4-BE49-F238E27FC236}">
                  <a16:creationId xmlns:a16="http://schemas.microsoft.com/office/drawing/2014/main" id="{EAF8AE62-F06D-2DE9-84D4-032CA2566B96}"/>
                </a:ext>
              </a:extLst>
            </p:cNvPr>
            <p:cNvGrpSpPr/>
            <p:nvPr/>
          </p:nvGrpSpPr>
          <p:grpSpPr>
            <a:xfrm>
              <a:off x="5303225" y="3181137"/>
              <a:ext cx="1100247" cy="1264652"/>
              <a:chOff x="2431347" y="2301564"/>
              <a:chExt cx="1100247" cy="1264652"/>
            </a:xfrm>
          </p:grpSpPr>
          <p:sp>
            <p:nvSpPr>
              <p:cNvPr id="68" name="Hexagon 67">
                <a:extLst>
                  <a:ext uri="{FF2B5EF4-FFF2-40B4-BE49-F238E27FC236}">
                    <a16:creationId xmlns:a16="http://schemas.microsoft.com/office/drawing/2014/main" id="{22E1B56F-69CF-D544-B2E6-49230342BE9E}"/>
                  </a:ext>
                </a:extLst>
              </p:cNvPr>
              <p:cNvSpPr/>
              <p:nvPr/>
            </p:nvSpPr>
            <p:spPr>
              <a:xfrm rot="5400000">
                <a:off x="2349145" y="2383766"/>
                <a:ext cx="1264652" cy="1100247"/>
              </a:xfrm>
              <a:prstGeom prst="hexagon">
                <a:avLst>
                  <a:gd name="adj" fmla="val 25000"/>
                  <a:gd name="vf" fmla="val 115470"/>
                </a:avLst>
              </a:prstGeom>
              <a:solidFill>
                <a:schemeClr val="bg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69" name="Hexagon 10">
                <a:extLst>
                  <a:ext uri="{FF2B5EF4-FFF2-40B4-BE49-F238E27FC236}">
                    <a16:creationId xmlns:a16="http://schemas.microsoft.com/office/drawing/2014/main" id="{55E29398-1ADF-87A7-E7E6-7656E2817B6D}"/>
                  </a:ext>
                </a:extLst>
              </p:cNvPr>
              <p:cNvSpPr txBox="1"/>
              <p:nvPr/>
            </p:nvSpPr>
            <p:spPr>
              <a:xfrm>
                <a:off x="2602802" y="2498639"/>
                <a:ext cx="757337" cy="870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4E2B79"/>
                    </a:solidFill>
                    <a:latin typeface="Source Sans Pro" panose="020B0503030403020204" pitchFamily="34" charset="77"/>
                  </a:rPr>
                  <a:t>Fact 4</a:t>
                </a:r>
              </a:p>
            </p:txBody>
          </p:sp>
        </p:grpSp>
      </p:grpSp>
      <p:sp>
        <p:nvSpPr>
          <p:cNvPr id="76" name="TextBox 75">
            <a:extLst>
              <a:ext uri="{FF2B5EF4-FFF2-40B4-BE49-F238E27FC236}">
                <a16:creationId xmlns:a16="http://schemas.microsoft.com/office/drawing/2014/main" id="{056E96B9-6D0B-710E-9556-52A02E136E65}"/>
              </a:ext>
            </a:extLst>
          </p:cNvPr>
          <p:cNvSpPr txBox="1"/>
          <p:nvPr/>
        </p:nvSpPr>
        <p:spPr>
          <a:xfrm>
            <a:off x="7065997" y="4419020"/>
            <a:ext cx="2335303" cy="1179124"/>
          </a:xfrm>
          <a:prstGeom prst="rect">
            <a:avLst/>
          </a:prstGeom>
          <a:solidFill>
            <a:srgbClr val="F89731"/>
          </a:solidFill>
        </p:spPr>
        <p:txBody>
          <a:bodyPr wrap="square" lIns="180000" tIns="180000" rIns="180000" bIns="180000" rtlCol="0">
            <a:spAutoFit/>
          </a:bodyPr>
          <a:lstStyle/>
          <a:p>
            <a:r>
              <a:rPr lang="en-GB" sz="1600" dirty="0">
                <a:solidFill>
                  <a:schemeClr val="bg1"/>
                </a:solidFill>
                <a:latin typeface="Bryant Bold" panose="020B0503040000020003" pitchFamily="34" charset="77"/>
              </a:rPr>
              <a:t>CHALLENGES?</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Bullet 1</a:t>
            </a:r>
          </a:p>
          <a:p>
            <a:pPr marL="285750" indent="-285750">
              <a:spcAft>
                <a:spcPts val="600"/>
              </a:spcAft>
              <a:buFont typeface="Arial" panose="020B0604020202020204" pitchFamily="34" charset="0"/>
              <a:buChar char="•"/>
            </a:pPr>
            <a:r>
              <a:rPr lang="en-GB" sz="1600" dirty="0">
                <a:solidFill>
                  <a:schemeClr val="bg1"/>
                </a:solidFill>
                <a:latin typeface="Source Sans Pro" panose="020B0503030403020204" pitchFamily="34" charset="77"/>
              </a:rPr>
              <a:t>Bullet 2</a:t>
            </a:r>
          </a:p>
        </p:txBody>
      </p:sp>
      <p:pic>
        <p:nvPicPr>
          <p:cNvPr id="77" name="5755AFE2-B1B0-4225-A0CD-957988CFBF62">
            <a:extLst>
              <a:ext uri="{FF2B5EF4-FFF2-40B4-BE49-F238E27FC236}">
                <a16:creationId xmlns:a16="http://schemas.microsoft.com/office/drawing/2014/main" id="{A374B8A1-4CDF-B421-25FC-0AEE70159A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21317186">
            <a:off x="5347591" y="4505783"/>
            <a:ext cx="1735824" cy="1882924"/>
          </a:xfrm>
          <a:prstGeom prst="rect">
            <a:avLst/>
          </a:prstGeom>
          <a:noFill/>
          <a:ln>
            <a:noFill/>
          </a:ln>
          <a:effectLst>
            <a:outerShdw blurRad="152400" dist="127000" dir="1500000" algn="ctr" rotWithShape="0">
              <a:srgbClr val="1E113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descr="A pink arrow on a black background&#10;&#10;AI-generated content may be incorrect.">
            <a:extLst>
              <a:ext uri="{FF2B5EF4-FFF2-40B4-BE49-F238E27FC236}">
                <a16:creationId xmlns:a16="http://schemas.microsoft.com/office/drawing/2014/main" id="{DBB1247D-F184-2417-BA07-E198D5F2A8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361198">
            <a:off x="273651" y="5952424"/>
            <a:ext cx="335547" cy="474277"/>
          </a:xfrm>
          <a:prstGeom prst="rect">
            <a:avLst/>
          </a:prstGeom>
        </p:spPr>
      </p:pic>
      <p:pic>
        <p:nvPicPr>
          <p:cNvPr id="81" name="Picture 80" descr="A pink arrow on a black background&#10;&#10;AI-generated content may be incorrect.">
            <a:extLst>
              <a:ext uri="{FF2B5EF4-FFF2-40B4-BE49-F238E27FC236}">
                <a16:creationId xmlns:a16="http://schemas.microsoft.com/office/drawing/2014/main" id="{4AA8790E-F715-DF4F-167D-4758DDB24E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361198">
            <a:off x="112785" y="5952423"/>
            <a:ext cx="335547" cy="474277"/>
          </a:xfrm>
          <a:prstGeom prst="rect">
            <a:avLst/>
          </a:prstGeom>
        </p:spPr>
      </p:pic>
    </p:spTree>
    <p:extLst>
      <p:ext uri="{BB962C8B-B14F-4D97-AF65-F5344CB8AC3E}">
        <p14:creationId xmlns:p14="http://schemas.microsoft.com/office/powerpoint/2010/main" val="102627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A1AF"/>
        </a:solidFill>
        <a:effectLst/>
      </p:bgPr>
    </p:bg>
    <p:spTree>
      <p:nvGrpSpPr>
        <p:cNvPr id="1" name=""/>
        <p:cNvGrpSpPr/>
        <p:nvPr/>
      </p:nvGrpSpPr>
      <p:grpSpPr>
        <a:xfrm>
          <a:off x="0" y="0"/>
          <a:ext cx="0" cy="0"/>
          <a:chOff x="0" y="0"/>
          <a:chExt cx="0" cy="0"/>
        </a:xfrm>
      </p:grpSpPr>
      <p:pic>
        <p:nvPicPr>
          <p:cNvPr id="7" name="Picture 6" descr="A blue crane and scaffolding&#10;&#10;AI-generated content may be incorrect.">
            <a:extLst>
              <a:ext uri="{FF2B5EF4-FFF2-40B4-BE49-F238E27FC236}">
                <a16:creationId xmlns:a16="http://schemas.microsoft.com/office/drawing/2014/main" id="{4C7AF44C-F20A-4B05-B113-5A2B2D90FB95}"/>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390" t="11106" r="6156" b="9473"/>
          <a:stretch/>
        </p:blipFill>
        <p:spPr>
          <a:xfrm>
            <a:off x="1" y="0"/>
            <a:ext cx="12192000" cy="6858000"/>
          </a:xfrm>
          <a:prstGeom prst="rect">
            <a:avLst/>
          </a:prstGeom>
        </p:spPr>
      </p:pic>
      <p:sp>
        <p:nvSpPr>
          <p:cNvPr id="2" name="Title 1">
            <a:extLst>
              <a:ext uri="{FF2B5EF4-FFF2-40B4-BE49-F238E27FC236}">
                <a16:creationId xmlns:a16="http://schemas.microsoft.com/office/drawing/2014/main" id="{34A5E33C-342C-3A67-CF44-34AA46E24E85}"/>
              </a:ext>
            </a:extLst>
          </p:cNvPr>
          <p:cNvSpPr txBox="1">
            <a:spLocks/>
          </p:cNvSpPr>
          <p:nvPr/>
        </p:nvSpPr>
        <p:spPr>
          <a:xfrm>
            <a:off x="684089" y="3297600"/>
            <a:ext cx="8639912" cy="2563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Bryant Bold" panose="020B0503040000020003" pitchFamily="34" charset="77"/>
              </a:rPr>
              <a:t>What do you know about the Construction &amp; Built Environment Industry in Cornwall and the Isles of Scilly?</a:t>
            </a:r>
          </a:p>
          <a:p>
            <a:endParaRPr lang="en-GB" b="1" dirty="0">
              <a:solidFill>
                <a:schemeClr val="bg1"/>
              </a:solidFill>
              <a:latin typeface="Bryant Bold" panose="020B0503040000020003" pitchFamily="34" charset="77"/>
            </a:endParaRPr>
          </a:p>
          <a:p>
            <a:endParaRPr lang="en-GB" b="1" dirty="0">
              <a:solidFill>
                <a:schemeClr val="bg1"/>
              </a:solidFill>
              <a:latin typeface="Bryant Bold" panose="020B0503040000020003" pitchFamily="34" charset="77"/>
            </a:endParaRPr>
          </a:p>
        </p:txBody>
      </p:sp>
      <p:sp>
        <p:nvSpPr>
          <p:cNvPr id="3" name="Title 1">
            <a:extLst>
              <a:ext uri="{FF2B5EF4-FFF2-40B4-BE49-F238E27FC236}">
                <a16:creationId xmlns:a16="http://schemas.microsoft.com/office/drawing/2014/main" id="{F5E34B67-C248-F93D-89CC-2AD082563160}"/>
              </a:ext>
            </a:extLst>
          </p:cNvPr>
          <p:cNvSpPr txBox="1">
            <a:spLocks/>
          </p:cNvSpPr>
          <p:nvPr/>
        </p:nvSpPr>
        <p:spPr>
          <a:xfrm>
            <a:off x="684088" y="842400"/>
            <a:ext cx="10180712" cy="149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chemeClr val="bg1"/>
                </a:solidFill>
                <a:latin typeface="Bryant Bold" panose="020B0503040000020003" pitchFamily="34" charset="77"/>
              </a:rPr>
              <a:t>Quick Quiz</a:t>
            </a:r>
          </a:p>
        </p:txBody>
      </p:sp>
      <p:sp>
        <p:nvSpPr>
          <p:cNvPr id="6" name="TextBox 5">
            <a:extLst>
              <a:ext uri="{FF2B5EF4-FFF2-40B4-BE49-F238E27FC236}">
                <a16:creationId xmlns:a16="http://schemas.microsoft.com/office/drawing/2014/main" id="{8C3407F3-8BC8-A808-8B95-44C2F9FFCB49}"/>
              </a:ext>
            </a:extLst>
          </p:cNvPr>
          <p:cNvSpPr txBox="1"/>
          <p:nvPr/>
        </p:nvSpPr>
        <p:spPr>
          <a:xfrm>
            <a:off x="780265" y="2348312"/>
            <a:ext cx="2754936" cy="430887"/>
          </a:xfrm>
          <a:prstGeom prst="rect">
            <a:avLst/>
          </a:prstGeom>
          <a:solidFill>
            <a:srgbClr val="4E2B79"/>
          </a:solidFill>
          <a:ln>
            <a:noFill/>
          </a:ln>
        </p:spPr>
        <p:txBody>
          <a:bodyPr wrap="square" rtlCol="0">
            <a:spAutoFit/>
          </a:bodyPr>
          <a:lstStyle/>
          <a:p>
            <a:r>
              <a:rPr lang="en-GB" sz="2200" dirty="0">
                <a:solidFill>
                  <a:schemeClr val="bg1"/>
                </a:solidFill>
                <a:latin typeface="Bryant Bold" panose="020B0503040000020003" pitchFamily="34" charset="77"/>
              </a:rPr>
              <a:t>GET INTO GROUPS</a:t>
            </a:r>
          </a:p>
        </p:txBody>
      </p:sp>
    </p:spTree>
    <p:extLst>
      <p:ext uri="{BB962C8B-B14F-4D97-AF65-F5344CB8AC3E}">
        <p14:creationId xmlns:p14="http://schemas.microsoft.com/office/powerpoint/2010/main" val="1327697436"/>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3499</TotalTime>
  <Words>1870</Words>
  <Application>Microsoft Office PowerPoint</Application>
  <PresentationFormat>Widescreen</PresentationFormat>
  <Paragraphs>186</Paragraphs>
  <Slides>21</Slides>
  <Notes>7</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Bryant Bold</vt:lpstr>
      <vt:lpstr>Source Sans Pro</vt:lpstr>
      <vt:lpstr>Office 2013 - 2022 Theme</vt:lpstr>
      <vt:lpstr>PowerPoint Presentation</vt:lpstr>
      <vt:lpstr>Delivery plan for Construction Champions </vt:lpstr>
      <vt:lpstr>Delivery plan for Construction Champions </vt:lpstr>
      <vt:lpstr>What comes to mind when you think of construction in Cornwall?</vt:lpstr>
      <vt:lpstr>What industry are these young Cornish people and students talking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Would you consider doing my job, or another job in construction &amp; the built environment? Why/Why not?  Has anything you learned today surprised you/ made you rethink your ideas about construction &amp; the built environment?</vt:lpstr>
      <vt:lpstr>PowerPoint Presentation</vt:lpstr>
    </vt:vector>
  </TitlesOfParts>
  <Company>Cornwall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Ableman</dc:creator>
  <cp:lastModifiedBy>Sarah Ableman</cp:lastModifiedBy>
  <cp:revision>22</cp:revision>
  <dcterms:created xsi:type="dcterms:W3CDTF">2025-03-06T12:49:51Z</dcterms:created>
  <dcterms:modified xsi:type="dcterms:W3CDTF">2025-03-27T16:29:41Z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e4c20f-5817-432f-84ac-80a373257ed1_Enabled">
    <vt:lpwstr>true</vt:lpwstr>
  </property>
  <property fmtid="{D5CDD505-2E9C-101B-9397-08002B2CF9AE}" pid="3" name="MSIP_Label_bee4c20f-5817-432f-84ac-80a373257ed1_SetDate">
    <vt:lpwstr>2025-03-06T16:17:17Z</vt:lpwstr>
  </property>
  <property fmtid="{D5CDD505-2E9C-101B-9397-08002B2CF9AE}" pid="4" name="MSIP_Label_bee4c20f-5817-432f-84ac-80a373257ed1_Method">
    <vt:lpwstr>Privileged</vt:lpwstr>
  </property>
  <property fmtid="{D5CDD505-2E9C-101B-9397-08002B2CF9AE}" pid="5" name="MSIP_Label_bee4c20f-5817-432f-84ac-80a373257ed1_Name">
    <vt:lpwstr>bee4c20f-5817-432f-84ac-80a373257ed1</vt:lpwstr>
  </property>
  <property fmtid="{D5CDD505-2E9C-101B-9397-08002B2CF9AE}" pid="6" name="MSIP_Label_bee4c20f-5817-432f-84ac-80a373257ed1_SiteId">
    <vt:lpwstr>efaa16aa-d1de-4d58-ba2e-2833fdfdd29f</vt:lpwstr>
  </property>
  <property fmtid="{D5CDD505-2E9C-101B-9397-08002B2CF9AE}" pid="7" name="MSIP_Label_bee4c20f-5817-432f-84ac-80a373257ed1_ActionId">
    <vt:lpwstr>6cc1dfd2-5ce5-4782-94a5-8a577073ca0b</vt:lpwstr>
  </property>
  <property fmtid="{D5CDD505-2E9C-101B-9397-08002B2CF9AE}" pid="8" name="MSIP_Label_bee4c20f-5817-432f-84ac-80a373257ed1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Information Classification: PUBLIC</vt:lpwstr>
  </property>
</Properties>
</file>